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81" r:id="rId4"/>
    <p:sldMasterId id="2147483682" r:id="rId5"/>
  </p:sldMasterIdLst>
  <p:notesMasterIdLst>
    <p:notesMasterId r:id="rId96"/>
  </p:notesMasterIdLst>
  <p:sldIdLst>
    <p:sldId id="256" r:id="rId6"/>
    <p:sldId id="257" r:id="rId7"/>
    <p:sldId id="258" r:id="rId8"/>
    <p:sldId id="259" r:id="rId9"/>
    <p:sldId id="260" r:id="rId10"/>
    <p:sldId id="261"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 id="323" r:id="rId71"/>
    <p:sldId id="324" r:id="rId72"/>
    <p:sldId id="325" r:id="rId73"/>
    <p:sldId id="326" r:id="rId74"/>
    <p:sldId id="327" r:id="rId75"/>
    <p:sldId id="328" r:id="rId76"/>
    <p:sldId id="329" r:id="rId77"/>
    <p:sldId id="330" r:id="rId78"/>
    <p:sldId id="331" r:id="rId79"/>
    <p:sldId id="332" r:id="rId80"/>
    <p:sldId id="333" r:id="rId81"/>
    <p:sldId id="334" r:id="rId82"/>
    <p:sldId id="335" r:id="rId83"/>
    <p:sldId id="336" r:id="rId84"/>
    <p:sldId id="337" r:id="rId85"/>
    <p:sldId id="338" r:id="rId86"/>
    <p:sldId id="339" r:id="rId87"/>
    <p:sldId id="340" r:id="rId88"/>
    <p:sldId id="341" r:id="rId89"/>
    <p:sldId id="342" r:id="rId90"/>
    <p:sldId id="343" r:id="rId91"/>
    <p:sldId id="344" r:id="rId92"/>
    <p:sldId id="367" r:id="rId93"/>
    <p:sldId id="368" r:id="rId94"/>
    <p:sldId id="370" r:id="rId9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136">
          <p15:clr>
            <a:srgbClr val="9AA0A6"/>
          </p15:clr>
        </p15:guide>
        <p15:guide id="4" orient="horz" pos="3116">
          <p15:clr>
            <a:srgbClr val="9AA0A6"/>
          </p15:clr>
        </p15:guide>
        <p15:guide id="5" pos="5590">
          <p15:clr>
            <a:srgbClr val="9AA0A6"/>
          </p15:clr>
        </p15:guide>
        <p15:guide id="6" pos="2031">
          <p15:clr>
            <a:srgbClr val="9AA0A6"/>
          </p15:clr>
        </p15:guide>
        <p15:guide id="7" pos="170">
          <p15:clr>
            <a:srgbClr val="9AA0A6"/>
          </p15:clr>
        </p15:guide>
        <p15:guide id="8" pos="3729">
          <p15:clr>
            <a:srgbClr val="9AA0A6"/>
          </p15:clr>
        </p15:guide>
        <p15:guide id="9" pos="3808">
          <p15:clr>
            <a:srgbClr val="9AA0A6"/>
          </p15:clr>
        </p15:guide>
        <p15:guide id="10" pos="4699">
          <p15:clr>
            <a:srgbClr val="9AA0A6"/>
          </p15:clr>
        </p15:guide>
        <p15:guide id="11" orient="horz" pos="497">
          <p15:clr>
            <a:srgbClr val="9AA0A6"/>
          </p15:clr>
        </p15:guide>
        <p15:guide id="12" orient="horz" pos="576">
          <p15:clr>
            <a:srgbClr val="9AA0A6"/>
          </p15:clr>
        </p15:guide>
        <p15:guide id="13" pos="1101">
          <p15:clr>
            <a:srgbClr val="9AA0A6"/>
          </p15:clr>
        </p15:guide>
        <p15:guide id="14" orient="horz" pos="130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BAE437-6886-43A7-B787-9098BB4BB6DD}" v="70" dt="2020-09-21T15:33:38.798"/>
  </p1510:revLst>
</p1510:revInfo>
</file>

<file path=ppt/tableStyles.xml><?xml version="1.0" encoding="utf-8"?>
<a:tblStyleLst xmlns:a="http://schemas.openxmlformats.org/drawingml/2006/main" def="{87CBCAE2-8F3F-44FB-835C-4B371B38F2CE}">
  <a:tblStyle styleId="{87CBCAE2-8F3F-44FB-835C-4B371B38F2C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D161A74C-B648-4594-8004-7A419C4FF827}"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754" y="82"/>
      </p:cViewPr>
      <p:guideLst>
        <p:guide orient="horz" pos="1620"/>
        <p:guide pos="2880"/>
        <p:guide orient="horz" pos="136"/>
        <p:guide orient="horz" pos="3116"/>
        <p:guide pos="5590"/>
        <p:guide pos="2031"/>
        <p:guide pos="170"/>
        <p:guide pos="3729"/>
        <p:guide pos="3808"/>
        <p:guide pos="4699"/>
        <p:guide orient="horz" pos="497"/>
        <p:guide orient="horz" pos="576"/>
        <p:guide pos="1101"/>
        <p:guide orient="horz" pos="13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84" Type="http://schemas.openxmlformats.org/officeDocument/2006/relationships/slide" Target="slides/slide79.xml"/><Relationship Id="rId89" Type="http://schemas.openxmlformats.org/officeDocument/2006/relationships/slide" Target="slides/slide84.xml"/><Relationship Id="rId16" Type="http://schemas.openxmlformats.org/officeDocument/2006/relationships/slide" Target="slides/slide11.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slide" Target="slides/slide32.xml"/><Relationship Id="rId53" Type="http://schemas.openxmlformats.org/officeDocument/2006/relationships/slide" Target="slides/slide48.xml"/><Relationship Id="rId58" Type="http://schemas.openxmlformats.org/officeDocument/2006/relationships/slide" Target="slides/slide53.xml"/><Relationship Id="rId74" Type="http://schemas.openxmlformats.org/officeDocument/2006/relationships/slide" Target="slides/slide69.xml"/><Relationship Id="rId79" Type="http://schemas.openxmlformats.org/officeDocument/2006/relationships/slide" Target="slides/slide74.xml"/><Relationship Id="rId5" Type="http://schemas.openxmlformats.org/officeDocument/2006/relationships/slideMaster" Target="slideMasters/slideMaster2.xml"/><Relationship Id="rId90" Type="http://schemas.openxmlformats.org/officeDocument/2006/relationships/slide" Target="slides/slide85.xml"/><Relationship Id="rId95" Type="http://schemas.openxmlformats.org/officeDocument/2006/relationships/slide" Target="slides/slide90.xml"/><Relationship Id="rId22" Type="http://schemas.openxmlformats.org/officeDocument/2006/relationships/slide" Target="slides/slide17.xml"/><Relationship Id="rId27" Type="http://schemas.openxmlformats.org/officeDocument/2006/relationships/slide" Target="slides/slide22.xml"/><Relationship Id="rId43" Type="http://schemas.openxmlformats.org/officeDocument/2006/relationships/slide" Target="slides/slide38.xml"/><Relationship Id="rId48" Type="http://schemas.openxmlformats.org/officeDocument/2006/relationships/slide" Target="slides/slide43.xml"/><Relationship Id="rId64" Type="http://schemas.openxmlformats.org/officeDocument/2006/relationships/slide" Target="slides/slide59.xml"/><Relationship Id="rId69" Type="http://schemas.openxmlformats.org/officeDocument/2006/relationships/slide" Target="slides/slide64.xml"/><Relationship Id="rId80" Type="http://schemas.openxmlformats.org/officeDocument/2006/relationships/slide" Target="slides/slide75.xml"/><Relationship Id="rId85" Type="http://schemas.openxmlformats.org/officeDocument/2006/relationships/slide" Target="slides/slide80.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slide" Target="slides/slide78.xml"/><Relationship Id="rId88" Type="http://schemas.openxmlformats.org/officeDocument/2006/relationships/slide" Target="slides/slide83.xml"/><Relationship Id="rId91" Type="http://schemas.openxmlformats.org/officeDocument/2006/relationships/slide" Target="slides/slide86.xml"/><Relationship Id="rId96"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slide" Target="slides/slide81.xml"/><Relationship Id="rId94" Type="http://schemas.openxmlformats.org/officeDocument/2006/relationships/slide" Target="slides/slide89.xml"/><Relationship Id="rId99" Type="http://schemas.openxmlformats.org/officeDocument/2006/relationships/theme" Target="theme/theme1.xml"/><Relationship Id="rId10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97" Type="http://schemas.openxmlformats.org/officeDocument/2006/relationships/presProps" Target="presProps.xml"/><Relationship Id="rId7" Type="http://schemas.openxmlformats.org/officeDocument/2006/relationships/slide" Target="slides/slide2.xml"/><Relationship Id="rId71" Type="http://schemas.openxmlformats.org/officeDocument/2006/relationships/slide" Target="slides/slide66.xml"/><Relationship Id="rId92" Type="http://schemas.openxmlformats.org/officeDocument/2006/relationships/slide" Target="slides/slide87.xml"/><Relationship Id="rId2" Type="http://schemas.openxmlformats.org/officeDocument/2006/relationships/customXml" Target="../customXml/item2.xml"/><Relationship Id="rId29" Type="http://schemas.openxmlformats.org/officeDocument/2006/relationships/slide" Target="slides/slide24.xml"/><Relationship Id="rId24" Type="http://schemas.openxmlformats.org/officeDocument/2006/relationships/slide" Target="slides/slide19.xml"/><Relationship Id="rId40" Type="http://schemas.openxmlformats.org/officeDocument/2006/relationships/slide" Target="slides/slide35.xml"/><Relationship Id="rId45" Type="http://schemas.openxmlformats.org/officeDocument/2006/relationships/slide" Target="slides/slide40.xml"/><Relationship Id="rId66" Type="http://schemas.openxmlformats.org/officeDocument/2006/relationships/slide" Target="slides/slide61.xml"/><Relationship Id="rId87" Type="http://schemas.openxmlformats.org/officeDocument/2006/relationships/slide" Target="slides/slide82.xml"/><Relationship Id="rId61" Type="http://schemas.openxmlformats.org/officeDocument/2006/relationships/slide" Target="slides/slide56.xml"/><Relationship Id="rId82" Type="http://schemas.openxmlformats.org/officeDocument/2006/relationships/slide" Target="slides/slide77.xml"/><Relationship Id="rId19" Type="http://schemas.openxmlformats.org/officeDocument/2006/relationships/slide" Target="slides/slide14.xml"/><Relationship Id="rId14" Type="http://schemas.openxmlformats.org/officeDocument/2006/relationships/slide" Target="slides/slide9.xml"/><Relationship Id="rId30" Type="http://schemas.openxmlformats.org/officeDocument/2006/relationships/slide" Target="slides/slide25.xml"/><Relationship Id="rId35" Type="http://schemas.openxmlformats.org/officeDocument/2006/relationships/slide" Target="slides/slide30.xml"/><Relationship Id="rId56" Type="http://schemas.openxmlformats.org/officeDocument/2006/relationships/slide" Target="slides/slide51.xml"/><Relationship Id="rId77" Type="http://schemas.openxmlformats.org/officeDocument/2006/relationships/slide" Target="slides/slide72.xml"/><Relationship Id="rId100"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93" Type="http://schemas.openxmlformats.org/officeDocument/2006/relationships/slide" Target="slides/slide88.xml"/><Relationship Id="rId98" Type="http://schemas.openxmlformats.org/officeDocument/2006/relationships/viewProps" Target="viewProps.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7ef6a99b16_0_4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7ef6a99b16_0_4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8ab61e14de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 name="Google Shape;224;g8ab61e14de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8d59e0a8a3_2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8d59e0a8a3_2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8ab61e14de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9" name="Google Shape;239;g8ab61e14de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7f2d7ec470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 name="Google Shape;247;g7f2d7ec470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g7f2d7ec47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5" name="Google Shape;255;g7f2d7ec47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g8ab61e14d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2" name="Google Shape;262;g8ab61e14d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8ab61e14de_0_1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8" name="Google Shape;268;g8ab61e14de_0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7f2d7ec470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g7f2d7ec470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7de3345185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7de3345185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8ab61e14de_0_1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8" name="Google Shape;288;g8ab61e14de_0_1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76ac11c440_0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76ac11c440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7ef6a99b16_0_4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7ef6a99b16_0_4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g7ef6a99b16_0_3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1" name="Google Shape;301;g7ef6a99b16_0_3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g7ef6a99b16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8" name="Google Shape;308;g7ef6a99b16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313" name="Google Shape;313;g7ef6a99b16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4" name="Google Shape;314;g7ef6a99b16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g7ef6a99b1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3" name="Google Shape;323;g7ef6a99b1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g7e18c8cc55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2" name="Google Shape;332;g7e18c8cc55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Google Shape;340;g7ef6a99b16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1" name="Google Shape;341;g7ef6a99b16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7ef6a99b16_0_1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7ef6a99b16_0_1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Google Shape;358;g7ef6a99b16_0_1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9" name="Google Shape;359;g7ef6a99b16_0_1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
        <p:cNvGrpSpPr/>
        <p:nvPr/>
      </p:nvGrpSpPr>
      <p:grpSpPr>
        <a:xfrm>
          <a:off x="0" y="0"/>
          <a:ext cx="0" cy="0"/>
          <a:chOff x="0" y="0"/>
          <a:chExt cx="0" cy="0"/>
        </a:xfrm>
      </p:grpSpPr>
      <p:sp>
        <p:nvSpPr>
          <p:cNvPr id="367" name="Google Shape;367;g7f11ce6bd4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8" name="Google Shape;368;g7f11ce6bd4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76c7af7548_0_1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76c7af7548_0_1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5"/>
        <p:cNvGrpSpPr/>
        <p:nvPr/>
      </p:nvGrpSpPr>
      <p:grpSpPr>
        <a:xfrm>
          <a:off x="0" y="0"/>
          <a:ext cx="0" cy="0"/>
          <a:chOff x="0" y="0"/>
          <a:chExt cx="0" cy="0"/>
        </a:xfrm>
      </p:grpSpPr>
      <p:sp>
        <p:nvSpPr>
          <p:cNvPr id="376" name="Google Shape;376;g7ef6a99b16_0_4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7" name="Google Shape;377;g7ef6a99b16_0_4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2"/>
        <p:cNvGrpSpPr/>
        <p:nvPr/>
      </p:nvGrpSpPr>
      <p:grpSpPr>
        <a:xfrm>
          <a:off x="0" y="0"/>
          <a:ext cx="0" cy="0"/>
          <a:chOff x="0" y="0"/>
          <a:chExt cx="0" cy="0"/>
        </a:xfrm>
      </p:grpSpPr>
      <p:sp>
        <p:nvSpPr>
          <p:cNvPr id="383" name="Google Shape;383;g7f4fb5822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4" name="Google Shape;384;g7f4fb5822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2"/>
        <p:cNvGrpSpPr/>
        <p:nvPr/>
      </p:nvGrpSpPr>
      <p:grpSpPr>
        <a:xfrm>
          <a:off x="0" y="0"/>
          <a:ext cx="0" cy="0"/>
          <a:chOff x="0" y="0"/>
          <a:chExt cx="0" cy="0"/>
        </a:xfrm>
      </p:grpSpPr>
      <p:sp>
        <p:nvSpPr>
          <p:cNvPr id="393" name="Google Shape;393;g7f7da0c1d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4" name="Google Shape;394;g7f7da0c1d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g7f4fb58225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4" name="Google Shape;404;g7f4fb58225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g7f4fb58225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4" name="Google Shape;414;g7f4fb58225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2"/>
        <p:cNvGrpSpPr/>
        <p:nvPr/>
      </p:nvGrpSpPr>
      <p:grpSpPr>
        <a:xfrm>
          <a:off x="0" y="0"/>
          <a:ext cx="0" cy="0"/>
          <a:chOff x="0" y="0"/>
          <a:chExt cx="0" cy="0"/>
        </a:xfrm>
      </p:grpSpPr>
      <p:sp>
        <p:nvSpPr>
          <p:cNvPr id="423" name="Google Shape;423;g7f4fb58225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4" name="Google Shape;424;g7f4fb58225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Google Shape;433;g7f4fb58225_0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4" name="Google Shape;434;g7f4fb58225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2"/>
        <p:cNvGrpSpPr/>
        <p:nvPr/>
      </p:nvGrpSpPr>
      <p:grpSpPr>
        <a:xfrm>
          <a:off x="0" y="0"/>
          <a:ext cx="0" cy="0"/>
          <a:chOff x="0" y="0"/>
          <a:chExt cx="0" cy="0"/>
        </a:xfrm>
      </p:grpSpPr>
      <p:sp>
        <p:nvSpPr>
          <p:cNvPr id="443" name="Google Shape;443;g7ef6a99b16_0_4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4" name="Google Shape;444;g7ef6a99b16_0_4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8"/>
        <p:cNvGrpSpPr/>
        <p:nvPr/>
      </p:nvGrpSpPr>
      <p:grpSpPr>
        <a:xfrm>
          <a:off x="0" y="0"/>
          <a:ext cx="0" cy="0"/>
          <a:chOff x="0" y="0"/>
          <a:chExt cx="0" cy="0"/>
        </a:xfrm>
      </p:grpSpPr>
      <p:sp>
        <p:nvSpPr>
          <p:cNvPr id="449" name="Google Shape;449;g7ef6a99b16_0_1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0" name="Google Shape;450;g7ef6a99b16_0_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7"/>
        <p:cNvGrpSpPr/>
        <p:nvPr/>
      </p:nvGrpSpPr>
      <p:grpSpPr>
        <a:xfrm>
          <a:off x="0" y="0"/>
          <a:ext cx="0" cy="0"/>
          <a:chOff x="0" y="0"/>
          <a:chExt cx="0" cy="0"/>
        </a:xfrm>
      </p:grpSpPr>
      <p:sp>
        <p:nvSpPr>
          <p:cNvPr id="458" name="Google Shape;458;g7ef6a99b16_0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9" name="Google Shape;459;g7ef6a99b16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76b178712f_0_4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76b178712f_0_4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6"/>
        <p:cNvGrpSpPr/>
        <p:nvPr/>
      </p:nvGrpSpPr>
      <p:grpSpPr>
        <a:xfrm>
          <a:off x="0" y="0"/>
          <a:ext cx="0" cy="0"/>
          <a:chOff x="0" y="0"/>
          <a:chExt cx="0" cy="0"/>
        </a:xfrm>
      </p:grpSpPr>
      <p:sp>
        <p:nvSpPr>
          <p:cNvPr id="467" name="Google Shape;467;g7ef6a99b16_0_1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8" name="Google Shape;468;g7ef6a99b16_0_1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5"/>
        <p:cNvGrpSpPr/>
        <p:nvPr/>
      </p:nvGrpSpPr>
      <p:grpSpPr>
        <a:xfrm>
          <a:off x="0" y="0"/>
          <a:ext cx="0" cy="0"/>
          <a:chOff x="0" y="0"/>
          <a:chExt cx="0" cy="0"/>
        </a:xfrm>
      </p:grpSpPr>
      <p:sp>
        <p:nvSpPr>
          <p:cNvPr id="476" name="Google Shape;476;g7ef6a99b16_0_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7" name="Google Shape;477;g7ef6a99b16_0_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5"/>
        <p:cNvGrpSpPr/>
        <p:nvPr/>
      </p:nvGrpSpPr>
      <p:grpSpPr>
        <a:xfrm>
          <a:off x="0" y="0"/>
          <a:ext cx="0" cy="0"/>
          <a:chOff x="0" y="0"/>
          <a:chExt cx="0" cy="0"/>
        </a:xfrm>
      </p:grpSpPr>
      <p:sp>
        <p:nvSpPr>
          <p:cNvPr id="486" name="Google Shape;486;g7ef6a99b16_0_4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7" name="Google Shape;487;g7ef6a99b16_0_4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1"/>
        <p:cNvGrpSpPr/>
        <p:nvPr/>
      </p:nvGrpSpPr>
      <p:grpSpPr>
        <a:xfrm>
          <a:off x="0" y="0"/>
          <a:ext cx="0" cy="0"/>
          <a:chOff x="0" y="0"/>
          <a:chExt cx="0" cy="0"/>
        </a:xfrm>
      </p:grpSpPr>
      <p:sp>
        <p:nvSpPr>
          <p:cNvPr id="492" name="Google Shape;492;g7ef6a99b16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3" name="Google Shape;493;g7ef6a99b16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0"/>
        <p:cNvGrpSpPr/>
        <p:nvPr/>
      </p:nvGrpSpPr>
      <p:grpSpPr>
        <a:xfrm>
          <a:off x="0" y="0"/>
          <a:ext cx="0" cy="0"/>
          <a:chOff x="0" y="0"/>
          <a:chExt cx="0" cy="0"/>
        </a:xfrm>
      </p:grpSpPr>
      <p:sp>
        <p:nvSpPr>
          <p:cNvPr id="501" name="Google Shape;501;g7ef6a99b16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2" name="Google Shape;502;g7ef6a99b16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9"/>
        <p:cNvGrpSpPr/>
        <p:nvPr/>
      </p:nvGrpSpPr>
      <p:grpSpPr>
        <a:xfrm>
          <a:off x="0" y="0"/>
          <a:ext cx="0" cy="0"/>
          <a:chOff x="0" y="0"/>
          <a:chExt cx="0" cy="0"/>
        </a:xfrm>
      </p:grpSpPr>
      <p:sp>
        <p:nvSpPr>
          <p:cNvPr id="510" name="Google Shape;510;g7ef6a99b16_0_3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1" name="Google Shape;511;g7ef6a99b16_0_3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8"/>
        <p:cNvGrpSpPr/>
        <p:nvPr/>
      </p:nvGrpSpPr>
      <p:grpSpPr>
        <a:xfrm>
          <a:off x="0" y="0"/>
          <a:ext cx="0" cy="0"/>
          <a:chOff x="0" y="0"/>
          <a:chExt cx="0" cy="0"/>
        </a:xfrm>
      </p:grpSpPr>
      <p:sp>
        <p:nvSpPr>
          <p:cNvPr id="519" name="Google Shape;519;g7ef6a99b16_0_3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0" name="Google Shape;520;g7ef6a99b16_0_3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7"/>
        <p:cNvGrpSpPr/>
        <p:nvPr/>
      </p:nvGrpSpPr>
      <p:grpSpPr>
        <a:xfrm>
          <a:off x="0" y="0"/>
          <a:ext cx="0" cy="0"/>
          <a:chOff x="0" y="0"/>
          <a:chExt cx="0" cy="0"/>
        </a:xfrm>
      </p:grpSpPr>
      <p:sp>
        <p:nvSpPr>
          <p:cNvPr id="528" name="Google Shape;528;g7f41f4d02f_0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9" name="Google Shape;529;g7f41f4d02f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6"/>
        <p:cNvGrpSpPr/>
        <p:nvPr/>
      </p:nvGrpSpPr>
      <p:grpSpPr>
        <a:xfrm>
          <a:off x="0" y="0"/>
          <a:ext cx="0" cy="0"/>
          <a:chOff x="0" y="0"/>
          <a:chExt cx="0" cy="0"/>
        </a:xfrm>
      </p:grpSpPr>
      <p:sp>
        <p:nvSpPr>
          <p:cNvPr id="537" name="Google Shape;537;g7ef6a99b16_0_4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8" name="Google Shape;538;g7ef6a99b16_0_4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2"/>
        <p:cNvGrpSpPr/>
        <p:nvPr/>
      </p:nvGrpSpPr>
      <p:grpSpPr>
        <a:xfrm>
          <a:off x="0" y="0"/>
          <a:ext cx="0" cy="0"/>
          <a:chOff x="0" y="0"/>
          <a:chExt cx="0" cy="0"/>
        </a:xfrm>
      </p:grpSpPr>
      <p:sp>
        <p:nvSpPr>
          <p:cNvPr id="543" name="Google Shape;543;g7f41f4d02f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4" name="Google Shape;544;g7f41f4d02f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76b178712f_0_3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76b178712f_0_3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1"/>
        <p:cNvGrpSpPr/>
        <p:nvPr/>
      </p:nvGrpSpPr>
      <p:grpSpPr>
        <a:xfrm>
          <a:off x="0" y="0"/>
          <a:ext cx="0" cy="0"/>
          <a:chOff x="0" y="0"/>
          <a:chExt cx="0" cy="0"/>
        </a:xfrm>
      </p:grpSpPr>
      <p:sp>
        <p:nvSpPr>
          <p:cNvPr id="552" name="Google Shape;552;g7ef6a99b16_0_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3" name="Google Shape;553;g7ef6a99b16_0_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0"/>
        <p:cNvGrpSpPr/>
        <p:nvPr/>
      </p:nvGrpSpPr>
      <p:grpSpPr>
        <a:xfrm>
          <a:off x="0" y="0"/>
          <a:ext cx="0" cy="0"/>
          <a:chOff x="0" y="0"/>
          <a:chExt cx="0" cy="0"/>
        </a:xfrm>
      </p:grpSpPr>
      <p:sp>
        <p:nvSpPr>
          <p:cNvPr id="561" name="Google Shape;561;g7ef6a99b16_0_2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2" name="Google Shape;562;g7ef6a99b16_0_2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9"/>
        <p:cNvGrpSpPr/>
        <p:nvPr/>
      </p:nvGrpSpPr>
      <p:grpSpPr>
        <a:xfrm>
          <a:off x="0" y="0"/>
          <a:ext cx="0" cy="0"/>
          <a:chOff x="0" y="0"/>
          <a:chExt cx="0" cy="0"/>
        </a:xfrm>
      </p:grpSpPr>
      <p:sp>
        <p:nvSpPr>
          <p:cNvPr id="570" name="Google Shape;570;g7ef6a99b16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1" name="Google Shape;571;g7ef6a99b16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8"/>
        <p:cNvGrpSpPr/>
        <p:nvPr/>
      </p:nvGrpSpPr>
      <p:grpSpPr>
        <a:xfrm>
          <a:off x="0" y="0"/>
          <a:ext cx="0" cy="0"/>
          <a:chOff x="0" y="0"/>
          <a:chExt cx="0" cy="0"/>
        </a:xfrm>
      </p:grpSpPr>
      <p:sp>
        <p:nvSpPr>
          <p:cNvPr id="579" name="Google Shape;579;g7ef6a99b16_0_1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0" name="Google Shape;580;g7ef6a99b16_0_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7"/>
        <p:cNvGrpSpPr/>
        <p:nvPr/>
      </p:nvGrpSpPr>
      <p:grpSpPr>
        <a:xfrm>
          <a:off x="0" y="0"/>
          <a:ext cx="0" cy="0"/>
          <a:chOff x="0" y="0"/>
          <a:chExt cx="0" cy="0"/>
        </a:xfrm>
      </p:grpSpPr>
      <p:sp>
        <p:nvSpPr>
          <p:cNvPr id="588" name="Google Shape;588;g7ef6a99b16_0_2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9" name="Google Shape;589;g7ef6a99b16_0_2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6"/>
        <p:cNvGrpSpPr/>
        <p:nvPr/>
      </p:nvGrpSpPr>
      <p:grpSpPr>
        <a:xfrm>
          <a:off x="0" y="0"/>
          <a:ext cx="0" cy="0"/>
          <a:chOff x="0" y="0"/>
          <a:chExt cx="0" cy="0"/>
        </a:xfrm>
      </p:grpSpPr>
      <p:sp>
        <p:nvSpPr>
          <p:cNvPr id="597" name="Google Shape;597;g7ef6a99b16_0_2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8" name="Google Shape;598;g7ef6a99b16_0_2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5"/>
        <p:cNvGrpSpPr/>
        <p:nvPr/>
      </p:nvGrpSpPr>
      <p:grpSpPr>
        <a:xfrm>
          <a:off x="0" y="0"/>
          <a:ext cx="0" cy="0"/>
          <a:chOff x="0" y="0"/>
          <a:chExt cx="0" cy="0"/>
        </a:xfrm>
      </p:grpSpPr>
      <p:sp>
        <p:nvSpPr>
          <p:cNvPr id="606" name="Google Shape;606;g7ef6a99b16_0_2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7" name="Google Shape;607;g7ef6a99b16_0_2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4"/>
        <p:cNvGrpSpPr/>
        <p:nvPr/>
      </p:nvGrpSpPr>
      <p:grpSpPr>
        <a:xfrm>
          <a:off x="0" y="0"/>
          <a:ext cx="0" cy="0"/>
          <a:chOff x="0" y="0"/>
          <a:chExt cx="0" cy="0"/>
        </a:xfrm>
      </p:grpSpPr>
      <p:sp>
        <p:nvSpPr>
          <p:cNvPr id="615" name="Google Shape;615;g7ef6a99b16_0_2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6" name="Google Shape;616;g7ef6a99b16_0_2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3"/>
        <p:cNvGrpSpPr/>
        <p:nvPr/>
      </p:nvGrpSpPr>
      <p:grpSpPr>
        <a:xfrm>
          <a:off x="0" y="0"/>
          <a:ext cx="0" cy="0"/>
          <a:chOff x="0" y="0"/>
          <a:chExt cx="0" cy="0"/>
        </a:xfrm>
      </p:grpSpPr>
      <p:sp>
        <p:nvSpPr>
          <p:cNvPr id="624" name="Google Shape;624;g7f41f4d02f_0_1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5" name="Google Shape;625;g7f41f4d02f_0_1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2"/>
        <p:cNvGrpSpPr/>
        <p:nvPr/>
      </p:nvGrpSpPr>
      <p:grpSpPr>
        <a:xfrm>
          <a:off x="0" y="0"/>
          <a:ext cx="0" cy="0"/>
          <a:chOff x="0" y="0"/>
          <a:chExt cx="0" cy="0"/>
        </a:xfrm>
      </p:grpSpPr>
      <p:sp>
        <p:nvSpPr>
          <p:cNvPr id="633" name="Google Shape;633;g7ef6a99b16_0_2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4" name="Google Shape;634;g7ef6a99b16_0_2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76b178712f_0_2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76b178712f_0_2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1"/>
        <p:cNvGrpSpPr/>
        <p:nvPr/>
      </p:nvGrpSpPr>
      <p:grpSpPr>
        <a:xfrm>
          <a:off x="0" y="0"/>
          <a:ext cx="0" cy="0"/>
          <a:chOff x="0" y="0"/>
          <a:chExt cx="0" cy="0"/>
        </a:xfrm>
      </p:grpSpPr>
      <p:sp>
        <p:nvSpPr>
          <p:cNvPr id="642" name="Google Shape;642;g7ef6a99b16_0_4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3" name="Google Shape;643;g7ef6a99b16_0_4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7"/>
        <p:cNvGrpSpPr/>
        <p:nvPr/>
      </p:nvGrpSpPr>
      <p:grpSpPr>
        <a:xfrm>
          <a:off x="0" y="0"/>
          <a:ext cx="0" cy="0"/>
          <a:chOff x="0" y="0"/>
          <a:chExt cx="0" cy="0"/>
        </a:xfrm>
      </p:grpSpPr>
      <p:sp>
        <p:nvSpPr>
          <p:cNvPr id="648" name="Google Shape;648;g7ef6a99b16_0_2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9" name="Google Shape;649;g7ef6a99b16_0_2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6"/>
        <p:cNvGrpSpPr/>
        <p:nvPr/>
      </p:nvGrpSpPr>
      <p:grpSpPr>
        <a:xfrm>
          <a:off x="0" y="0"/>
          <a:ext cx="0" cy="0"/>
          <a:chOff x="0" y="0"/>
          <a:chExt cx="0" cy="0"/>
        </a:xfrm>
      </p:grpSpPr>
      <p:sp>
        <p:nvSpPr>
          <p:cNvPr id="657" name="Google Shape;657;g73b9d0efad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8" name="Google Shape;658;g73b9d0efad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5"/>
        <p:cNvGrpSpPr/>
        <p:nvPr/>
      </p:nvGrpSpPr>
      <p:grpSpPr>
        <a:xfrm>
          <a:off x="0" y="0"/>
          <a:ext cx="0" cy="0"/>
          <a:chOff x="0" y="0"/>
          <a:chExt cx="0" cy="0"/>
        </a:xfrm>
      </p:grpSpPr>
      <p:sp>
        <p:nvSpPr>
          <p:cNvPr id="666" name="Google Shape;666;g73ca535b45_5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7" name="Google Shape;667;g73ca535b45_5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4"/>
        <p:cNvGrpSpPr/>
        <p:nvPr/>
      </p:nvGrpSpPr>
      <p:grpSpPr>
        <a:xfrm>
          <a:off x="0" y="0"/>
          <a:ext cx="0" cy="0"/>
          <a:chOff x="0" y="0"/>
          <a:chExt cx="0" cy="0"/>
        </a:xfrm>
      </p:grpSpPr>
      <p:sp>
        <p:nvSpPr>
          <p:cNvPr id="675" name="Google Shape;675;g73b9d0efad_1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6" name="Google Shape;676;g73b9d0efad_1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3"/>
        <p:cNvGrpSpPr/>
        <p:nvPr/>
      </p:nvGrpSpPr>
      <p:grpSpPr>
        <a:xfrm>
          <a:off x="0" y="0"/>
          <a:ext cx="0" cy="0"/>
          <a:chOff x="0" y="0"/>
          <a:chExt cx="0" cy="0"/>
        </a:xfrm>
      </p:grpSpPr>
      <p:sp>
        <p:nvSpPr>
          <p:cNvPr id="684" name="Google Shape;684;g7ef6a99b16_0_3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5" name="Google Shape;685;g7ef6a99b16_0_3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2"/>
        <p:cNvGrpSpPr/>
        <p:nvPr/>
      </p:nvGrpSpPr>
      <p:grpSpPr>
        <a:xfrm>
          <a:off x="0" y="0"/>
          <a:ext cx="0" cy="0"/>
          <a:chOff x="0" y="0"/>
          <a:chExt cx="0" cy="0"/>
        </a:xfrm>
      </p:grpSpPr>
      <p:sp>
        <p:nvSpPr>
          <p:cNvPr id="693" name="Google Shape;693;g7ef6a99b16_0_4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4" name="Google Shape;694;g7ef6a99b16_0_4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8"/>
        <p:cNvGrpSpPr/>
        <p:nvPr/>
      </p:nvGrpSpPr>
      <p:grpSpPr>
        <a:xfrm>
          <a:off x="0" y="0"/>
          <a:ext cx="0" cy="0"/>
          <a:chOff x="0" y="0"/>
          <a:chExt cx="0" cy="0"/>
        </a:xfrm>
      </p:grpSpPr>
      <p:sp>
        <p:nvSpPr>
          <p:cNvPr id="699" name="Google Shape;699;g7ef6a99b16_0_3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0" name="Google Shape;700;g7ef6a99b16_0_3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7"/>
        <p:cNvGrpSpPr/>
        <p:nvPr/>
      </p:nvGrpSpPr>
      <p:grpSpPr>
        <a:xfrm>
          <a:off x="0" y="0"/>
          <a:ext cx="0" cy="0"/>
          <a:chOff x="0" y="0"/>
          <a:chExt cx="0" cy="0"/>
        </a:xfrm>
      </p:grpSpPr>
      <p:sp>
        <p:nvSpPr>
          <p:cNvPr id="708" name="Google Shape;708;g7f41f4d02f_0_1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9" name="Google Shape;709;g7f41f4d02f_0_1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6"/>
        <p:cNvGrpSpPr/>
        <p:nvPr/>
      </p:nvGrpSpPr>
      <p:grpSpPr>
        <a:xfrm>
          <a:off x="0" y="0"/>
          <a:ext cx="0" cy="0"/>
          <a:chOff x="0" y="0"/>
          <a:chExt cx="0" cy="0"/>
        </a:xfrm>
      </p:grpSpPr>
      <p:sp>
        <p:nvSpPr>
          <p:cNvPr id="717" name="Google Shape;717;g7ef6a99b16_0_3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8" name="Google Shape;718;g7ef6a99b16_0_3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7e18c8cc5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 name="Google Shape;201;g7e18c8cc5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5"/>
        <p:cNvGrpSpPr/>
        <p:nvPr/>
      </p:nvGrpSpPr>
      <p:grpSpPr>
        <a:xfrm>
          <a:off x="0" y="0"/>
          <a:ext cx="0" cy="0"/>
          <a:chOff x="0" y="0"/>
          <a:chExt cx="0" cy="0"/>
        </a:xfrm>
      </p:grpSpPr>
      <p:sp>
        <p:nvSpPr>
          <p:cNvPr id="726" name="Google Shape;726;g7ef6a99b16_0_3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7" name="Google Shape;727;g7ef6a99b16_0_3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4"/>
        <p:cNvGrpSpPr/>
        <p:nvPr/>
      </p:nvGrpSpPr>
      <p:grpSpPr>
        <a:xfrm>
          <a:off x="0" y="0"/>
          <a:ext cx="0" cy="0"/>
          <a:chOff x="0" y="0"/>
          <a:chExt cx="0" cy="0"/>
        </a:xfrm>
      </p:grpSpPr>
      <p:sp>
        <p:nvSpPr>
          <p:cNvPr id="735" name="Google Shape;735;g7ef6a99b16_0_3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6" name="Google Shape;736;g7ef6a99b16_0_3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3"/>
        <p:cNvGrpSpPr/>
        <p:nvPr/>
      </p:nvGrpSpPr>
      <p:grpSpPr>
        <a:xfrm>
          <a:off x="0" y="0"/>
          <a:ext cx="0" cy="0"/>
          <a:chOff x="0" y="0"/>
          <a:chExt cx="0" cy="0"/>
        </a:xfrm>
      </p:grpSpPr>
      <p:sp>
        <p:nvSpPr>
          <p:cNvPr id="744" name="Google Shape;744;g7f444b0c6e_0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5" name="Google Shape;745;g7f444b0c6e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2"/>
        <p:cNvGrpSpPr/>
        <p:nvPr/>
      </p:nvGrpSpPr>
      <p:grpSpPr>
        <a:xfrm>
          <a:off x="0" y="0"/>
          <a:ext cx="0" cy="0"/>
          <a:chOff x="0" y="0"/>
          <a:chExt cx="0" cy="0"/>
        </a:xfrm>
      </p:grpSpPr>
      <p:sp>
        <p:nvSpPr>
          <p:cNvPr id="753" name="Google Shape;753;g7ef6a99b16_0_3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4" name="Google Shape;754;g7ef6a99b16_0_3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1"/>
        <p:cNvGrpSpPr/>
        <p:nvPr/>
      </p:nvGrpSpPr>
      <p:grpSpPr>
        <a:xfrm>
          <a:off x="0" y="0"/>
          <a:ext cx="0" cy="0"/>
          <a:chOff x="0" y="0"/>
          <a:chExt cx="0" cy="0"/>
        </a:xfrm>
      </p:grpSpPr>
      <p:sp>
        <p:nvSpPr>
          <p:cNvPr id="762" name="Google Shape;762;g7ef6a99b16_0_4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3" name="Google Shape;763;g7ef6a99b16_0_4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7"/>
        <p:cNvGrpSpPr/>
        <p:nvPr/>
      </p:nvGrpSpPr>
      <p:grpSpPr>
        <a:xfrm>
          <a:off x="0" y="0"/>
          <a:ext cx="0" cy="0"/>
          <a:chOff x="0" y="0"/>
          <a:chExt cx="0" cy="0"/>
        </a:xfrm>
      </p:grpSpPr>
      <p:sp>
        <p:nvSpPr>
          <p:cNvPr id="768" name="Google Shape;768;g7ef6a99b16_0_2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9" name="Google Shape;769;g7ef6a99b16_0_2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6"/>
        <p:cNvGrpSpPr/>
        <p:nvPr/>
      </p:nvGrpSpPr>
      <p:grpSpPr>
        <a:xfrm>
          <a:off x="0" y="0"/>
          <a:ext cx="0" cy="0"/>
          <a:chOff x="0" y="0"/>
          <a:chExt cx="0" cy="0"/>
        </a:xfrm>
      </p:grpSpPr>
      <p:sp>
        <p:nvSpPr>
          <p:cNvPr id="777" name="Google Shape;777;g7ef6a99b16_0_1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8" name="Google Shape;778;g7ef6a99b16_0_1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5"/>
        <p:cNvGrpSpPr/>
        <p:nvPr/>
      </p:nvGrpSpPr>
      <p:grpSpPr>
        <a:xfrm>
          <a:off x="0" y="0"/>
          <a:ext cx="0" cy="0"/>
          <a:chOff x="0" y="0"/>
          <a:chExt cx="0" cy="0"/>
        </a:xfrm>
      </p:grpSpPr>
      <p:sp>
        <p:nvSpPr>
          <p:cNvPr id="786" name="Google Shape;786;g7ef6a99b16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7" name="Google Shape;787;g7ef6a99b16_0_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4"/>
        <p:cNvGrpSpPr/>
        <p:nvPr/>
      </p:nvGrpSpPr>
      <p:grpSpPr>
        <a:xfrm>
          <a:off x="0" y="0"/>
          <a:ext cx="0" cy="0"/>
          <a:chOff x="0" y="0"/>
          <a:chExt cx="0" cy="0"/>
        </a:xfrm>
      </p:grpSpPr>
      <p:sp>
        <p:nvSpPr>
          <p:cNvPr id="795" name="Google Shape;795;g7ef6a99b16_0_1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6" name="Google Shape;796;g7ef6a99b16_0_1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3"/>
        <p:cNvGrpSpPr/>
        <p:nvPr/>
      </p:nvGrpSpPr>
      <p:grpSpPr>
        <a:xfrm>
          <a:off x="0" y="0"/>
          <a:ext cx="0" cy="0"/>
          <a:chOff x="0" y="0"/>
          <a:chExt cx="0" cy="0"/>
        </a:xfrm>
      </p:grpSpPr>
      <p:sp>
        <p:nvSpPr>
          <p:cNvPr id="804" name="Google Shape;804;g7ef6a99b16_0_2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5" name="Google Shape;805;g7ef6a99b16_0_2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76ac11c440_0_1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76ac11c440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2"/>
        <p:cNvGrpSpPr/>
        <p:nvPr/>
      </p:nvGrpSpPr>
      <p:grpSpPr>
        <a:xfrm>
          <a:off x="0" y="0"/>
          <a:ext cx="0" cy="0"/>
          <a:chOff x="0" y="0"/>
          <a:chExt cx="0" cy="0"/>
        </a:xfrm>
      </p:grpSpPr>
      <p:sp>
        <p:nvSpPr>
          <p:cNvPr id="813" name="Google Shape;813;g7f41f4d02f_0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4" name="Google Shape;814;g7f41f4d02f_0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1"/>
        <p:cNvGrpSpPr/>
        <p:nvPr/>
      </p:nvGrpSpPr>
      <p:grpSpPr>
        <a:xfrm>
          <a:off x="0" y="0"/>
          <a:ext cx="0" cy="0"/>
          <a:chOff x="0" y="0"/>
          <a:chExt cx="0" cy="0"/>
        </a:xfrm>
      </p:grpSpPr>
      <p:sp>
        <p:nvSpPr>
          <p:cNvPr id="822" name="Google Shape;822;g7ef6a99b16_0_2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3" name="Google Shape;823;g7ef6a99b16_0_2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0"/>
        <p:cNvGrpSpPr/>
        <p:nvPr/>
      </p:nvGrpSpPr>
      <p:grpSpPr>
        <a:xfrm>
          <a:off x="0" y="0"/>
          <a:ext cx="0" cy="0"/>
          <a:chOff x="0" y="0"/>
          <a:chExt cx="0" cy="0"/>
        </a:xfrm>
      </p:grpSpPr>
      <p:sp>
        <p:nvSpPr>
          <p:cNvPr id="831" name="Google Shape;831;g7ef6a99b16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2" name="Google Shape;832;g7ef6a99b16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6"/>
        <p:cNvGrpSpPr/>
        <p:nvPr/>
      </p:nvGrpSpPr>
      <p:grpSpPr>
        <a:xfrm>
          <a:off x="0" y="0"/>
          <a:ext cx="0" cy="0"/>
          <a:chOff x="0" y="0"/>
          <a:chExt cx="0" cy="0"/>
        </a:xfrm>
      </p:grpSpPr>
      <p:sp>
        <p:nvSpPr>
          <p:cNvPr id="837" name="Google Shape;837;g7f4bc455e8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38" name="Google Shape;838;g7f4bc455e8_0_5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4"/>
        <p:cNvGrpSpPr/>
        <p:nvPr/>
      </p:nvGrpSpPr>
      <p:grpSpPr>
        <a:xfrm>
          <a:off x="0" y="0"/>
          <a:ext cx="0" cy="0"/>
          <a:chOff x="0" y="0"/>
          <a:chExt cx="0" cy="0"/>
        </a:xfrm>
      </p:grpSpPr>
      <p:sp>
        <p:nvSpPr>
          <p:cNvPr id="845" name="Google Shape;845;g7ef6a99b16_0_4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6" name="Google Shape;846;g7ef6a99b16_0_4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2"/>
        <p:cNvGrpSpPr/>
        <p:nvPr/>
      </p:nvGrpSpPr>
      <p:grpSpPr>
        <a:xfrm>
          <a:off x="0" y="0"/>
          <a:ext cx="0" cy="0"/>
          <a:chOff x="0" y="0"/>
          <a:chExt cx="0" cy="0"/>
        </a:xfrm>
      </p:grpSpPr>
      <p:sp>
        <p:nvSpPr>
          <p:cNvPr id="853" name="Google Shape;853;g7f11ce6bd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4" name="Google Shape;854;g7f11ce6bd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0"/>
        <p:cNvGrpSpPr/>
        <p:nvPr/>
      </p:nvGrpSpPr>
      <p:grpSpPr>
        <a:xfrm>
          <a:off x="0" y="0"/>
          <a:ext cx="0" cy="0"/>
          <a:chOff x="0" y="0"/>
          <a:chExt cx="0" cy="0"/>
        </a:xfrm>
      </p:grpSpPr>
      <p:sp>
        <p:nvSpPr>
          <p:cNvPr id="861" name="Google Shape;861;g7ef6a99b16_0_2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2" name="Google Shape;862;g7ef6a99b16_0_2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8"/>
        <p:cNvGrpSpPr/>
        <p:nvPr/>
      </p:nvGrpSpPr>
      <p:grpSpPr>
        <a:xfrm>
          <a:off x="0" y="0"/>
          <a:ext cx="0" cy="0"/>
          <a:chOff x="0" y="0"/>
          <a:chExt cx="0" cy="0"/>
        </a:xfrm>
      </p:grpSpPr>
      <p:sp>
        <p:nvSpPr>
          <p:cNvPr id="869" name="Google Shape;869;g76c7af754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0" name="Google Shape;870;g76c7af754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7"/>
        <p:cNvGrpSpPr/>
        <p:nvPr/>
      </p:nvGrpSpPr>
      <p:grpSpPr>
        <a:xfrm>
          <a:off x="0" y="0"/>
          <a:ext cx="0" cy="0"/>
          <a:chOff x="0" y="0"/>
          <a:chExt cx="0" cy="0"/>
        </a:xfrm>
      </p:grpSpPr>
      <p:sp>
        <p:nvSpPr>
          <p:cNvPr id="738" name="Google Shape;738;g76c7af7548_0_1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9" name="Google Shape;739;g76c7af7548_0_1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3"/>
        <p:cNvGrpSpPr/>
        <p:nvPr/>
      </p:nvGrpSpPr>
      <p:grpSpPr>
        <a:xfrm>
          <a:off x="0" y="0"/>
          <a:ext cx="0" cy="0"/>
          <a:chOff x="0" y="0"/>
          <a:chExt cx="0" cy="0"/>
        </a:xfrm>
      </p:grpSpPr>
      <p:sp>
        <p:nvSpPr>
          <p:cNvPr id="744" name="Google Shape;744;g76b178712f_0_4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5" name="Google Shape;745;g76b178712f_0_4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76c7af7548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76c7af7548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0"/>
        <p:cNvGrpSpPr/>
        <p:nvPr/>
      </p:nvGrpSpPr>
      <p:grpSpPr>
        <a:xfrm>
          <a:off x="0" y="0"/>
          <a:ext cx="0" cy="0"/>
          <a:chOff x="0" y="0"/>
          <a:chExt cx="0" cy="0"/>
        </a:xfrm>
      </p:grpSpPr>
      <p:sp>
        <p:nvSpPr>
          <p:cNvPr id="761" name="Google Shape;761;g7de3345185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2" name="Google Shape;762;g7de3345185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4"/>
        <p:cNvGrpSpPr/>
        <p:nvPr/>
      </p:nvGrpSpPr>
      <p:grpSpPr>
        <a:xfrm>
          <a:off x="0" y="0"/>
          <a:ext cx="0" cy="0"/>
          <a:chOff x="0" y="0"/>
          <a:chExt cx="0" cy="0"/>
        </a:xfrm>
      </p:grpSpPr>
      <p:sp>
        <p:nvSpPr>
          <p:cNvPr id="55" name="Google Shape;55;p14"/>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rtl="0">
              <a:lnSpc>
                <a:spcPct val="100000"/>
              </a:lnSpc>
              <a:spcBef>
                <a:spcPts val="0"/>
              </a:spcBef>
              <a:spcAft>
                <a:spcPts val="0"/>
              </a:spcAft>
              <a:buSzPts val="5200"/>
              <a:buNone/>
              <a:defRPr sz="5200"/>
            </a:lvl1pPr>
            <a:lvl2pPr lvl="1" algn="ctr" rtl="0">
              <a:lnSpc>
                <a:spcPct val="100000"/>
              </a:lnSpc>
              <a:spcBef>
                <a:spcPts val="0"/>
              </a:spcBef>
              <a:spcAft>
                <a:spcPts val="0"/>
              </a:spcAft>
              <a:buSzPts val="5200"/>
              <a:buNone/>
              <a:defRPr sz="5200"/>
            </a:lvl2pPr>
            <a:lvl3pPr lvl="2" algn="ctr" rtl="0">
              <a:lnSpc>
                <a:spcPct val="100000"/>
              </a:lnSpc>
              <a:spcBef>
                <a:spcPts val="0"/>
              </a:spcBef>
              <a:spcAft>
                <a:spcPts val="0"/>
              </a:spcAft>
              <a:buSzPts val="5200"/>
              <a:buNone/>
              <a:defRPr sz="5200"/>
            </a:lvl3pPr>
            <a:lvl4pPr lvl="3" algn="ctr" rtl="0">
              <a:lnSpc>
                <a:spcPct val="100000"/>
              </a:lnSpc>
              <a:spcBef>
                <a:spcPts val="0"/>
              </a:spcBef>
              <a:spcAft>
                <a:spcPts val="0"/>
              </a:spcAft>
              <a:buSzPts val="5200"/>
              <a:buNone/>
              <a:defRPr sz="5200"/>
            </a:lvl4pPr>
            <a:lvl5pPr lvl="4" algn="ctr" rtl="0">
              <a:lnSpc>
                <a:spcPct val="100000"/>
              </a:lnSpc>
              <a:spcBef>
                <a:spcPts val="0"/>
              </a:spcBef>
              <a:spcAft>
                <a:spcPts val="0"/>
              </a:spcAft>
              <a:buSzPts val="5200"/>
              <a:buNone/>
              <a:defRPr sz="5200"/>
            </a:lvl5pPr>
            <a:lvl6pPr lvl="5" algn="ctr" rtl="0">
              <a:lnSpc>
                <a:spcPct val="100000"/>
              </a:lnSpc>
              <a:spcBef>
                <a:spcPts val="0"/>
              </a:spcBef>
              <a:spcAft>
                <a:spcPts val="0"/>
              </a:spcAft>
              <a:buSzPts val="5200"/>
              <a:buNone/>
              <a:defRPr sz="5200"/>
            </a:lvl6pPr>
            <a:lvl7pPr lvl="6" algn="ctr" rtl="0">
              <a:lnSpc>
                <a:spcPct val="100000"/>
              </a:lnSpc>
              <a:spcBef>
                <a:spcPts val="0"/>
              </a:spcBef>
              <a:spcAft>
                <a:spcPts val="0"/>
              </a:spcAft>
              <a:buSzPts val="5200"/>
              <a:buNone/>
              <a:defRPr sz="5200"/>
            </a:lvl7pPr>
            <a:lvl8pPr lvl="7" algn="ctr" rtl="0">
              <a:lnSpc>
                <a:spcPct val="100000"/>
              </a:lnSpc>
              <a:spcBef>
                <a:spcPts val="0"/>
              </a:spcBef>
              <a:spcAft>
                <a:spcPts val="0"/>
              </a:spcAft>
              <a:buSzPts val="5200"/>
              <a:buNone/>
              <a:defRPr sz="5200"/>
            </a:lvl8pPr>
            <a:lvl9pPr lvl="8" algn="ctr" rtl="0">
              <a:lnSpc>
                <a:spcPct val="100000"/>
              </a:lnSpc>
              <a:spcBef>
                <a:spcPts val="0"/>
              </a:spcBef>
              <a:spcAft>
                <a:spcPts val="0"/>
              </a:spcAft>
              <a:buSzPts val="5200"/>
              <a:buNone/>
              <a:defRPr sz="5200"/>
            </a:lvl9pPr>
          </a:lstStyle>
          <a:p>
            <a:endParaRPr/>
          </a:p>
        </p:txBody>
      </p:sp>
      <p:sp>
        <p:nvSpPr>
          <p:cNvPr id="56" name="Google Shape;56;p14"/>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57" name="Google Shape;57;p14"/>
          <p:cNvSpPr txBox="1">
            <a:spLocks noGrp="1"/>
          </p:cNvSpPr>
          <p:nvPr>
            <p:ph type="sldNum" idx="12"/>
          </p:nvPr>
        </p:nvSpPr>
        <p:spPr>
          <a:xfrm>
            <a:off x="8595300" y="4751832"/>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58"/>
        <p:cNvGrpSpPr/>
        <p:nvPr/>
      </p:nvGrpSpPr>
      <p:grpSpPr>
        <a:xfrm>
          <a:off x="0" y="0"/>
          <a:ext cx="0" cy="0"/>
          <a:chOff x="0" y="0"/>
          <a:chExt cx="0" cy="0"/>
        </a:xfrm>
      </p:grpSpPr>
      <p:sp>
        <p:nvSpPr>
          <p:cNvPr id="59" name="Google Shape;59;p1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SzPts val="2800"/>
              <a:buNone/>
              <a:defRPr>
                <a:solidFill>
                  <a:schemeClr val="accent1"/>
                </a:solidFill>
              </a:defRPr>
            </a:lvl1pPr>
            <a:lvl2pPr lvl="1" algn="l" rtl="0">
              <a:lnSpc>
                <a:spcPct val="100000"/>
              </a:lnSpc>
              <a:spcBef>
                <a:spcPts val="0"/>
              </a:spcBef>
              <a:spcAft>
                <a:spcPts val="0"/>
              </a:spcAft>
              <a:buSzPts val="2800"/>
              <a:buNone/>
              <a:defRPr/>
            </a:lvl2pPr>
            <a:lvl3pPr lvl="2" algn="l" rtl="0">
              <a:lnSpc>
                <a:spcPct val="100000"/>
              </a:lnSpc>
              <a:spcBef>
                <a:spcPts val="0"/>
              </a:spcBef>
              <a:spcAft>
                <a:spcPts val="0"/>
              </a:spcAft>
              <a:buSzPts val="2800"/>
              <a:buNone/>
              <a:defRPr/>
            </a:lvl3pPr>
            <a:lvl4pPr lvl="3" algn="l" rtl="0">
              <a:lnSpc>
                <a:spcPct val="100000"/>
              </a:lnSpc>
              <a:spcBef>
                <a:spcPts val="0"/>
              </a:spcBef>
              <a:spcAft>
                <a:spcPts val="0"/>
              </a:spcAft>
              <a:buSzPts val="2800"/>
              <a:buNone/>
              <a:defRPr/>
            </a:lvl4pPr>
            <a:lvl5pPr lvl="4" algn="l" rtl="0">
              <a:lnSpc>
                <a:spcPct val="100000"/>
              </a:lnSpc>
              <a:spcBef>
                <a:spcPts val="0"/>
              </a:spcBef>
              <a:spcAft>
                <a:spcPts val="0"/>
              </a:spcAft>
              <a:buSzPts val="2800"/>
              <a:buNone/>
              <a:defRPr/>
            </a:lvl5pPr>
            <a:lvl6pPr lvl="5" algn="l" rtl="0">
              <a:lnSpc>
                <a:spcPct val="100000"/>
              </a:lnSpc>
              <a:spcBef>
                <a:spcPts val="0"/>
              </a:spcBef>
              <a:spcAft>
                <a:spcPts val="0"/>
              </a:spcAft>
              <a:buSzPts val="2800"/>
              <a:buNone/>
              <a:defRPr/>
            </a:lvl6pPr>
            <a:lvl7pPr lvl="6" algn="l" rtl="0">
              <a:lnSpc>
                <a:spcPct val="100000"/>
              </a:lnSpc>
              <a:spcBef>
                <a:spcPts val="0"/>
              </a:spcBef>
              <a:spcAft>
                <a:spcPts val="0"/>
              </a:spcAft>
              <a:buSzPts val="2800"/>
              <a:buNone/>
              <a:defRPr/>
            </a:lvl7pPr>
            <a:lvl8pPr lvl="7" algn="l" rtl="0">
              <a:lnSpc>
                <a:spcPct val="100000"/>
              </a:lnSpc>
              <a:spcBef>
                <a:spcPts val="0"/>
              </a:spcBef>
              <a:spcAft>
                <a:spcPts val="0"/>
              </a:spcAft>
              <a:buSzPts val="2800"/>
              <a:buNone/>
              <a:defRPr/>
            </a:lvl8pPr>
            <a:lvl9pPr lvl="8" algn="l" rtl="0">
              <a:lnSpc>
                <a:spcPct val="100000"/>
              </a:lnSpc>
              <a:spcBef>
                <a:spcPts val="0"/>
              </a:spcBef>
              <a:spcAft>
                <a:spcPts val="0"/>
              </a:spcAft>
              <a:buSzPts val="2800"/>
              <a:buNone/>
              <a:defRPr/>
            </a:lvl9pPr>
          </a:lstStyle>
          <a:p>
            <a:endParaRPr dirty="0"/>
          </a:p>
        </p:txBody>
      </p:sp>
      <p:sp>
        <p:nvSpPr>
          <p:cNvPr id="60" name="Google Shape;60;p15"/>
          <p:cNvSpPr txBox="1">
            <a:spLocks noGrp="1"/>
          </p:cNvSpPr>
          <p:nvPr>
            <p:ph type="body" idx="1"/>
          </p:nvPr>
        </p:nvSpPr>
        <p:spPr>
          <a:xfrm>
            <a:off x="264863" y="1152475"/>
            <a:ext cx="6030600" cy="3771300"/>
          </a:xfrm>
          <a:prstGeom prst="rect">
            <a:avLst/>
          </a:prstGeom>
          <a:noFill/>
          <a:ln>
            <a:noFill/>
          </a:ln>
        </p:spPr>
        <p:txBody>
          <a:bodyPr spcFirstLastPara="1" wrap="square" lIns="91425" tIns="91425" rIns="91425" bIns="91425" anchor="t" anchorCtr="0">
            <a:noAutofit/>
          </a:bodyPr>
          <a:lstStyle>
            <a:lvl1pPr marL="457200" lvl="0" indent="-317500" rtl="0">
              <a:spcBef>
                <a:spcPts val="0"/>
              </a:spcBef>
              <a:spcAft>
                <a:spcPts val="0"/>
              </a:spcAft>
              <a:buSzPts val="1400"/>
              <a:buChar char="●"/>
              <a:defRPr>
                <a:solidFill>
                  <a:schemeClr val="tx1"/>
                </a:solidFill>
              </a:defRPr>
            </a:lvl1pPr>
            <a:lvl2pPr marL="914400" lvl="1" indent="-304800" algn="l" rtl="0">
              <a:lnSpc>
                <a:spcPct val="115000"/>
              </a:lnSpc>
              <a:spcBef>
                <a:spcPts val="1600"/>
              </a:spcBef>
              <a:spcAft>
                <a:spcPts val="0"/>
              </a:spcAft>
              <a:buSzPts val="1200"/>
              <a:buChar char="○"/>
              <a:defRPr sz="1200"/>
            </a:lvl2pPr>
            <a:lvl3pPr marL="1371600" lvl="2" indent="-304800" algn="l" rtl="0">
              <a:lnSpc>
                <a:spcPct val="115000"/>
              </a:lnSpc>
              <a:spcBef>
                <a:spcPts val="1600"/>
              </a:spcBef>
              <a:spcAft>
                <a:spcPts val="0"/>
              </a:spcAft>
              <a:buSzPts val="1200"/>
              <a:buChar char="■"/>
              <a:defRPr sz="1200"/>
            </a:lvl3pPr>
            <a:lvl4pPr marL="1828800" lvl="3" indent="-304800" algn="l" rtl="0">
              <a:lnSpc>
                <a:spcPct val="115000"/>
              </a:lnSpc>
              <a:spcBef>
                <a:spcPts val="1600"/>
              </a:spcBef>
              <a:spcAft>
                <a:spcPts val="0"/>
              </a:spcAft>
              <a:buSzPts val="1200"/>
              <a:buChar char="●"/>
              <a:defRPr sz="1200"/>
            </a:lvl4pPr>
            <a:lvl5pPr marL="2286000" lvl="4" indent="-304800" algn="l" rtl="0">
              <a:lnSpc>
                <a:spcPct val="115000"/>
              </a:lnSpc>
              <a:spcBef>
                <a:spcPts val="1600"/>
              </a:spcBef>
              <a:spcAft>
                <a:spcPts val="0"/>
              </a:spcAft>
              <a:buSzPts val="1200"/>
              <a:buChar char="○"/>
              <a:defRPr sz="1200"/>
            </a:lvl5pPr>
            <a:lvl6pPr marL="2743200" lvl="5" indent="-304800" algn="l" rtl="0">
              <a:lnSpc>
                <a:spcPct val="115000"/>
              </a:lnSpc>
              <a:spcBef>
                <a:spcPts val="1600"/>
              </a:spcBef>
              <a:spcAft>
                <a:spcPts val="0"/>
              </a:spcAft>
              <a:buSzPts val="1200"/>
              <a:buChar char="■"/>
              <a:defRPr sz="1200"/>
            </a:lvl6pPr>
            <a:lvl7pPr marL="3200400" lvl="6" indent="-304800" algn="l" rtl="0">
              <a:lnSpc>
                <a:spcPct val="115000"/>
              </a:lnSpc>
              <a:spcBef>
                <a:spcPts val="1600"/>
              </a:spcBef>
              <a:spcAft>
                <a:spcPts val="0"/>
              </a:spcAft>
              <a:buSzPts val="1200"/>
              <a:buChar char="●"/>
              <a:defRPr sz="1200"/>
            </a:lvl7pPr>
            <a:lvl8pPr marL="3657600" lvl="7" indent="-304800" algn="l" rtl="0">
              <a:lnSpc>
                <a:spcPct val="115000"/>
              </a:lnSpc>
              <a:spcBef>
                <a:spcPts val="1600"/>
              </a:spcBef>
              <a:spcAft>
                <a:spcPts val="0"/>
              </a:spcAft>
              <a:buSzPts val="1200"/>
              <a:buChar char="○"/>
              <a:defRPr sz="1200"/>
            </a:lvl8pPr>
            <a:lvl9pPr marL="4114800" lvl="8" indent="-304800" algn="l" rtl="0">
              <a:lnSpc>
                <a:spcPct val="115000"/>
              </a:lnSpc>
              <a:spcBef>
                <a:spcPts val="1600"/>
              </a:spcBef>
              <a:spcAft>
                <a:spcPts val="1600"/>
              </a:spcAft>
              <a:buSzPts val="1200"/>
              <a:buChar char="■"/>
              <a:defRPr sz="1200"/>
            </a:lvl9pPr>
          </a:lstStyle>
          <a:p>
            <a:endParaRPr dirty="0"/>
          </a:p>
        </p:txBody>
      </p:sp>
      <p:sp>
        <p:nvSpPr>
          <p:cNvPr id="61" name="Google Shape;61;p1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rtl="0">
              <a:lnSpc>
                <a:spcPct val="115000"/>
              </a:lnSpc>
              <a:spcBef>
                <a:spcPts val="0"/>
              </a:spcBef>
              <a:spcAft>
                <a:spcPts val="0"/>
              </a:spcAft>
              <a:buSzPts val="1400"/>
              <a:buChar char="●"/>
              <a:defRPr sz="1400">
                <a:solidFill>
                  <a:schemeClr val="tx1"/>
                </a:solidFill>
              </a:defRPr>
            </a:lvl1pPr>
            <a:lvl2pPr marL="914400" lvl="1" indent="-304800" algn="l" rtl="0">
              <a:lnSpc>
                <a:spcPct val="115000"/>
              </a:lnSpc>
              <a:spcBef>
                <a:spcPts val="1600"/>
              </a:spcBef>
              <a:spcAft>
                <a:spcPts val="0"/>
              </a:spcAft>
              <a:buSzPts val="1200"/>
              <a:buChar char="○"/>
              <a:defRPr sz="1200"/>
            </a:lvl2pPr>
            <a:lvl3pPr marL="1371600" lvl="2" indent="-304800" algn="l" rtl="0">
              <a:lnSpc>
                <a:spcPct val="115000"/>
              </a:lnSpc>
              <a:spcBef>
                <a:spcPts val="1600"/>
              </a:spcBef>
              <a:spcAft>
                <a:spcPts val="0"/>
              </a:spcAft>
              <a:buSzPts val="1200"/>
              <a:buChar char="■"/>
              <a:defRPr sz="1200"/>
            </a:lvl3pPr>
            <a:lvl4pPr marL="1828800" lvl="3" indent="-304800" algn="l" rtl="0">
              <a:lnSpc>
                <a:spcPct val="115000"/>
              </a:lnSpc>
              <a:spcBef>
                <a:spcPts val="1600"/>
              </a:spcBef>
              <a:spcAft>
                <a:spcPts val="0"/>
              </a:spcAft>
              <a:buSzPts val="1200"/>
              <a:buChar char="●"/>
              <a:defRPr sz="1200"/>
            </a:lvl4pPr>
            <a:lvl5pPr marL="2286000" lvl="4" indent="-304800" algn="l" rtl="0">
              <a:lnSpc>
                <a:spcPct val="115000"/>
              </a:lnSpc>
              <a:spcBef>
                <a:spcPts val="1600"/>
              </a:spcBef>
              <a:spcAft>
                <a:spcPts val="0"/>
              </a:spcAft>
              <a:buSzPts val="1200"/>
              <a:buChar char="○"/>
              <a:defRPr sz="1200"/>
            </a:lvl5pPr>
            <a:lvl6pPr marL="2743200" lvl="5" indent="-304800" algn="l" rtl="0">
              <a:lnSpc>
                <a:spcPct val="115000"/>
              </a:lnSpc>
              <a:spcBef>
                <a:spcPts val="1600"/>
              </a:spcBef>
              <a:spcAft>
                <a:spcPts val="0"/>
              </a:spcAft>
              <a:buSzPts val="1200"/>
              <a:buChar char="■"/>
              <a:defRPr sz="1200"/>
            </a:lvl6pPr>
            <a:lvl7pPr marL="3200400" lvl="6" indent="-304800" algn="l" rtl="0">
              <a:lnSpc>
                <a:spcPct val="115000"/>
              </a:lnSpc>
              <a:spcBef>
                <a:spcPts val="1600"/>
              </a:spcBef>
              <a:spcAft>
                <a:spcPts val="0"/>
              </a:spcAft>
              <a:buSzPts val="1200"/>
              <a:buChar char="●"/>
              <a:defRPr sz="1200"/>
            </a:lvl7pPr>
            <a:lvl8pPr marL="3657600" lvl="7" indent="-304800" algn="l" rtl="0">
              <a:lnSpc>
                <a:spcPct val="115000"/>
              </a:lnSpc>
              <a:spcBef>
                <a:spcPts val="1600"/>
              </a:spcBef>
              <a:spcAft>
                <a:spcPts val="0"/>
              </a:spcAft>
              <a:buSzPts val="1200"/>
              <a:buChar char="○"/>
              <a:defRPr sz="1200"/>
            </a:lvl8pPr>
            <a:lvl9pPr marL="4114800" lvl="8" indent="-304800" algn="l" rtl="0">
              <a:lnSpc>
                <a:spcPct val="115000"/>
              </a:lnSpc>
              <a:spcBef>
                <a:spcPts val="1600"/>
              </a:spcBef>
              <a:spcAft>
                <a:spcPts val="1600"/>
              </a:spcAft>
              <a:buSzPts val="1200"/>
              <a:buChar char="■"/>
              <a:defRPr sz="1200"/>
            </a:lvl9pPr>
          </a:lstStyle>
          <a:p>
            <a:endParaRPr dirty="0"/>
          </a:p>
        </p:txBody>
      </p:sp>
      <p:sp>
        <p:nvSpPr>
          <p:cNvPr id="62" name="Google Shape;62;p15"/>
          <p:cNvSpPr txBox="1">
            <a:spLocks noGrp="1"/>
          </p:cNvSpPr>
          <p:nvPr>
            <p:ph type="sldNum" idx="12"/>
          </p:nvPr>
        </p:nvSpPr>
        <p:spPr>
          <a:xfrm>
            <a:off x="8604787"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3"/>
        <p:cNvGrpSpPr/>
        <p:nvPr/>
      </p:nvGrpSpPr>
      <p:grpSpPr>
        <a:xfrm>
          <a:off x="0" y="0"/>
          <a:ext cx="0" cy="0"/>
          <a:chOff x="0" y="0"/>
          <a:chExt cx="0" cy="0"/>
        </a:xfrm>
      </p:grpSpPr>
      <p:sp>
        <p:nvSpPr>
          <p:cNvPr id="64" name="Google Shape;64;p16"/>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rtl="0">
              <a:lnSpc>
                <a:spcPct val="100000"/>
              </a:lnSpc>
              <a:spcBef>
                <a:spcPts val="0"/>
              </a:spcBef>
              <a:spcAft>
                <a:spcPts val="0"/>
              </a:spcAft>
              <a:buSzPts val="3600"/>
              <a:buNone/>
              <a:defRPr sz="3600"/>
            </a:lvl1pPr>
            <a:lvl2pPr lvl="1" algn="ctr" rtl="0">
              <a:lnSpc>
                <a:spcPct val="100000"/>
              </a:lnSpc>
              <a:spcBef>
                <a:spcPts val="0"/>
              </a:spcBef>
              <a:spcAft>
                <a:spcPts val="0"/>
              </a:spcAft>
              <a:buSzPts val="3600"/>
              <a:buNone/>
              <a:defRPr sz="3600"/>
            </a:lvl2pPr>
            <a:lvl3pPr lvl="2" algn="ctr" rtl="0">
              <a:lnSpc>
                <a:spcPct val="100000"/>
              </a:lnSpc>
              <a:spcBef>
                <a:spcPts val="0"/>
              </a:spcBef>
              <a:spcAft>
                <a:spcPts val="0"/>
              </a:spcAft>
              <a:buSzPts val="3600"/>
              <a:buNone/>
              <a:defRPr sz="3600"/>
            </a:lvl3pPr>
            <a:lvl4pPr lvl="3" algn="ctr" rtl="0">
              <a:lnSpc>
                <a:spcPct val="100000"/>
              </a:lnSpc>
              <a:spcBef>
                <a:spcPts val="0"/>
              </a:spcBef>
              <a:spcAft>
                <a:spcPts val="0"/>
              </a:spcAft>
              <a:buSzPts val="3600"/>
              <a:buNone/>
              <a:defRPr sz="3600"/>
            </a:lvl4pPr>
            <a:lvl5pPr lvl="4" algn="ctr" rtl="0">
              <a:lnSpc>
                <a:spcPct val="100000"/>
              </a:lnSpc>
              <a:spcBef>
                <a:spcPts val="0"/>
              </a:spcBef>
              <a:spcAft>
                <a:spcPts val="0"/>
              </a:spcAft>
              <a:buSzPts val="3600"/>
              <a:buNone/>
              <a:defRPr sz="3600"/>
            </a:lvl5pPr>
            <a:lvl6pPr lvl="5" algn="ctr" rtl="0">
              <a:lnSpc>
                <a:spcPct val="100000"/>
              </a:lnSpc>
              <a:spcBef>
                <a:spcPts val="0"/>
              </a:spcBef>
              <a:spcAft>
                <a:spcPts val="0"/>
              </a:spcAft>
              <a:buSzPts val="3600"/>
              <a:buNone/>
              <a:defRPr sz="3600"/>
            </a:lvl6pPr>
            <a:lvl7pPr lvl="6" algn="ctr" rtl="0">
              <a:lnSpc>
                <a:spcPct val="100000"/>
              </a:lnSpc>
              <a:spcBef>
                <a:spcPts val="0"/>
              </a:spcBef>
              <a:spcAft>
                <a:spcPts val="0"/>
              </a:spcAft>
              <a:buSzPts val="3600"/>
              <a:buNone/>
              <a:defRPr sz="3600"/>
            </a:lvl7pPr>
            <a:lvl8pPr lvl="7" algn="ctr" rtl="0">
              <a:lnSpc>
                <a:spcPct val="100000"/>
              </a:lnSpc>
              <a:spcBef>
                <a:spcPts val="0"/>
              </a:spcBef>
              <a:spcAft>
                <a:spcPts val="0"/>
              </a:spcAft>
              <a:buSzPts val="3600"/>
              <a:buNone/>
              <a:defRPr sz="3600"/>
            </a:lvl8pPr>
            <a:lvl9pPr lvl="8" algn="ctr" rtl="0">
              <a:lnSpc>
                <a:spcPct val="100000"/>
              </a:lnSpc>
              <a:spcBef>
                <a:spcPts val="0"/>
              </a:spcBef>
              <a:spcAft>
                <a:spcPts val="0"/>
              </a:spcAft>
              <a:buSzPts val="3600"/>
              <a:buNone/>
              <a:defRPr sz="3600"/>
            </a:lvl9pPr>
          </a:lstStyle>
          <a:p>
            <a:endParaRPr/>
          </a:p>
        </p:txBody>
      </p:sp>
      <p:sp>
        <p:nvSpPr>
          <p:cNvPr id="65" name="Google Shape;65;p16"/>
          <p:cNvSpPr txBox="1">
            <a:spLocks noGrp="1"/>
          </p:cNvSpPr>
          <p:nvPr>
            <p:ph type="sldNum" idx="12"/>
          </p:nvPr>
        </p:nvSpPr>
        <p:spPr>
          <a:xfrm>
            <a:off x="8595300" y="4746695"/>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6"/>
        <p:cNvGrpSpPr/>
        <p:nvPr/>
      </p:nvGrpSpPr>
      <p:grpSpPr>
        <a:xfrm>
          <a:off x="0" y="0"/>
          <a:ext cx="0" cy="0"/>
          <a:chOff x="0" y="0"/>
          <a:chExt cx="0" cy="0"/>
        </a:xfrm>
      </p:grpSpPr>
      <p:sp>
        <p:nvSpPr>
          <p:cNvPr id="67" name="Google Shape;67;p1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SzPts val="2800"/>
              <a:buNone/>
              <a:defRPr>
                <a:solidFill>
                  <a:schemeClr val="accent1"/>
                </a:solidFill>
              </a:defRPr>
            </a:lvl1pPr>
            <a:lvl2pPr lvl="1" algn="l" rtl="0">
              <a:lnSpc>
                <a:spcPct val="100000"/>
              </a:lnSpc>
              <a:spcBef>
                <a:spcPts val="0"/>
              </a:spcBef>
              <a:spcAft>
                <a:spcPts val="0"/>
              </a:spcAft>
              <a:buSzPts val="2800"/>
              <a:buNone/>
              <a:defRPr/>
            </a:lvl2pPr>
            <a:lvl3pPr lvl="2" algn="l" rtl="0">
              <a:lnSpc>
                <a:spcPct val="100000"/>
              </a:lnSpc>
              <a:spcBef>
                <a:spcPts val="0"/>
              </a:spcBef>
              <a:spcAft>
                <a:spcPts val="0"/>
              </a:spcAft>
              <a:buSzPts val="2800"/>
              <a:buNone/>
              <a:defRPr/>
            </a:lvl3pPr>
            <a:lvl4pPr lvl="3" algn="l" rtl="0">
              <a:lnSpc>
                <a:spcPct val="100000"/>
              </a:lnSpc>
              <a:spcBef>
                <a:spcPts val="0"/>
              </a:spcBef>
              <a:spcAft>
                <a:spcPts val="0"/>
              </a:spcAft>
              <a:buSzPts val="2800"/>
              <a:buNone/>
              <a:defRPr/>
            </a:lvl4pPr>
            <a:lvl5pPr lvl="4" algn="l" rtl="0">
              <a:lnSpc>
                <a:spcPct val="100000"/>
              </a:lnSpc>
              <a:spcBef>
                <a:spcPts val="0"/>
              </a:spcBef>
              <a:spcAft>
                <a:spcPts val="0"/>
              </a:spcAft>
              <a:buSzPts val="2800"/>
              <a:buNone/>
              <a:defRPr/>
            </a:lvl5pPr>
            <a:lvl6pPr lvl="5" algn="l" rtl="0">
              <a:lnSpc>
                <a:spcPct val="100000"/>
              </a:lnSpc>
              <a:spcBef>
                <a:spcPts val="0"/>
              </a:spcBef>
              <a:spcAft>
                <a:spcPts val="0"/>
              </a:spcAft>
              <a:buSzPts val="2800"/>
              <a:buNone/>
              <a:defRPr/>
            </a:lvl6pPr>
            <a:lvl7pPr lvl="6" algn="l" rtl="0">
              <a:lnSpc>
                <a:spcPct val="100000"/>
              </a:lnSpc>
              <a:spcBef>
                <a:spcPts val="0"/>
              </a:spcBef>
              <a:spcAft>
                <a:spcPts val="0"/>
              </a:spcAft>
              <a:buSzPts val="2800"/>
              <a:buNone/>
              <a:defRPr/>
            </a:lvl7pPr>
            <a:lvl8pPr lvl="7" algn="l" rtl="0">
              <a:lnSpc>
                <a:spcPct val="100000"/>
              </a:lnSpc>
              <a:spcBef>
                <a:spcPts val="0"/>
              </a:spcBef>
              <a:spcAft>
                <a:spcPts val="0"/>
              </a:spcAft>
              <a:buSzPts val="2800"/>
              <a:buNone/>
              <a:defRPr/>
            </a:lvl8pPr>
            <a:lvl9pPr lvl="8" algn="l" rtl="0">
              <a:lnSpc>
                <a:spcPct val="100000"/>
              </a:lnSpc>
              <a:spcBef>
                <a:spcPts val="0"/>
              </a:spcBef>
              <a:spcAft>
                <a:spcPts val="0"/>
              </a:spcAft>
              <a:buSzPts val="2800"/>
              <a:buNone/>
              <a:defRPr/>
            </a:lvl9pPr>
          </a:lstStyle>
          <a:p>
            <a:endParaRPr dirty="0"/>
          </a:p>
        </p:txBody>
      </p:sp>
      <p:sp>
        <p:nvSpPr>
          <p:cNvPr id="68" name="Google Shape;68;p1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rtl="0">
              <a:lnSpc>
                <a:spcPct val="115000"/>
              </a:lnSpc>
              <a:spcBef>
                <a:spcPts val="0"/>
              </a:spcBef>
              <a:spcAft>
                <a:spcPts val="0"/>
              </a:spcAft>
              <a:buSzPts val="1800"/>
              <a:buChar char="●"/>
              <a:defRPr>
                <a:solidFill>
                  <a:schemeClr val="tx1"/>
                </a:solidFill>
              </a:defRPr>
            </a:lvl1pPr>
            <a:lvl2pPr marL="914400" lvl="1" indent="-317500" algn="l" rtl="0">
              <a:lnSpc>
                <a:spcPct val="115000"/>
              </a:lnSpc>
              <a:spcBef>
                <a:spcPts val="1600"/>
              </a:spcBef>
              <a:spcAft>
                <a:spcPts val="0"/>
              </a:spcAft>
              <a:buSzPts val="1400"/>
              <a:buChar char="○"/>
              <a:defRPr/>
            </a:lvl2pPr>
            <a:lvl3pPr marL="1371600" lvl="2" indent="-317500" algn="l" rtl="0">
              <a:lnSpc>
                <a:spcPct val="115000"/>
              </a:lnSpc>
              <a:spcBef>
                <a:spcPts val="1600"/>
              </a:spcBef>
              <a:spcAft>
                <a:spcPts val="0"/>
              </a:spcAft>
              <a:buSzPts val="1400"/>
              <a:buChar char="■"/>
              <a:defRPr/>
            </a:lvl3pPr>
            <a:lvl4pPr marL="1828800" lvl="3" indent="-317500" algn="l" rtl="0">
              <a:lnSpc>
                <a:spcPct val="115000"/>
              </a:lnSpc>
              <a:spcBef>
                <a:spcPts val="1600"/>
              </a:spcBef>
              <a:spcAft>
                <a:spcPts val="0"/>
              </a:spcAft>
              <a:buSzPts val="1400"/>
              <a:buChar char="●"/>
              <a:defRPr/>
            </a:lvl4pPr>
            <a:lvl5pPr marL="2286000" lvl="4" indent="-317500" algn="l" rtl="0">
              <a:lnSpc>
                <a:spcPct val="115000"/>
              </a:lnSpc>
              <a:spcBef>
                <a:spcPts val="1600"/>
              </a:spcBef>
              <a:spcAft>
                <a:spcPts val="0"/>
              </a:spcAft>
              <a:buSzPts val="1400"/>
              <a:buChar char="○"/>
              <a:defRPr/>
            </a:lvl5pPr>
            <a:lvl6pPr marL="2743200" lvl="5" indent="-317500" algn="l" rtl="0">
              <a:lnSpc>
                <a:spcPct val="115000"/>
              </a:lnSpc>
              <a:spcBef>
                <a:spcPts val="1600"/>
              </a:spcBef>
              <a:spcAft>
                <a:spcPts val="0"/>
              </a:spcAft>
              <a:buSzPts val="1400"/>
              <a:buChar char="■"/>
              <a:defRPr/>
            </a:lvl6pPr>
            <a:lvl7pPr marL="3200400" lvl="6" indent="-317500" algn="l" rtl="0">
              <a:lnSpc>
                <a:spcPct val="115000"/>
              </a:lnSpc>
              <a:spcBef>
                <a:spcPts val="1600"/>
              </a:spcBef>
              <a:spcAft>
                <a:spcPts val="0"/>
              </a:spcAft>
              <a:buSzPts val="1400"/>
              <a:buChar char="●"/>
              <a:defRPr/>
            </a:lvl7pPr>
            <a:lvl8pPr marL="3657600" lvl="7" indent="-317500" algn="l" rtl="0">
              <a:lnSpc>
                <a:spcPct val="115000"/>
              </a:lnSpc>
              <a:spcBef>
                <a:spcPts val="1600"/>
              </a:spcBef>
              <a:spcAft>
                <a:spcPts val="0"/>
              </a:spcAft>
              <a:buSzPts val="1400"/>
              <a:buChar char="○"/>
              <a:defRPr/>
            </a:lvl8pPr>
            <a:lvl9pPr marL="4114800" lvl="8" indent="-317500" algn="l" rtl="0">
              <a:lnSpc>
                <a:spcPct val="115000"/>
              </a:lnSpc>
              <a:spcBef>
                <a:spcPts val="1600"/>
              </a:spcBef>
              <a:spcAft>
                <a:spcPts val="1600"/>
              </a:spcAft>
              <a:buSzPts val="1400"/>
              <a:buChar char="■"/>
              <a:defRPr/>
            </a:lvl9pPr>
          </a:lstStyle>
          <a:p>
            <a:endParaRPr dirty="0"/>
          </a:p>
        </p:txBody>
      </p:sp>
      <p:sp>
        <p:nvSpPr>
          <p:cNvPr id="69" name="Google Shape;69;p17"/>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70"/>
        <p:cNvGrpSpPr/>
        <p:nvPr/>
      </p:nvGrpSpPr>
      <p:grpSpPr>
        <a:xfrm>
          <a:off x="0" y="0"/>
          <a:ext cx="0" cy="0"/>
          <a:chOff x="0" y="0"/>
          <a:chExt cx="0" cy="0"/>
        </a:xfrm>
      </p:grpSpPr>
      <p:sp>
        <p:nvSpPr>
          <p:cNvPr id="71" name="Google Shape;71;p18"/>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rtl="0">
              <a:lnSpc>
                <a:spcPct val="100000"/>
              </a:lnSpc>
              <a:spcBef>
                <a:spcPts val="0"/>
              </a:spcBef>
              <a:spcAft>
                <a:spcPts val="0"/>
              </a:spcAft>
              <a:buSzPts val="12000"/>
              <a:buNone/>
              <a:defRPr sz="12000">
                <a:solidFill>
                  <a:schemeClr val="accent1"/>
                </a:solidFill>
              </a:defRPr>
            </a:lvl1pPr>
            <a:lvl2pPr lvl="1" algn="ctr" rtl="0">
              <a:lnSpc>
                <a:spcPct val="100000"/>
              </a:lnSpc>
              <a:spcBef>
                <a:spcPts val="0"/>
              </a:spcBef>
              <a:spcAft>
                <a:spcPts val="0"/>
              </a:spcAft>
              <a:buSzPts val="12000"/>
              <a:buNone/>
              <a:defRPr sz="12000"/>
            </a:lvl2pPr>
            <a:lvl3pPr lvl="2" algn="ctr" rtl="0">
              <a:lnSpc>
                <a:spcPct val="100000"/>
              </a:lnSpc>
              <a:spcBef>
                <a:spcPts val="0"/>
              </a:spcBef>
              <a:spcAft>
                <a:spcPts val="0"/>
              </a:spcAft>
              <a:buSzPts val="12000"/>
              <a:buNone/>
              <a:defRPr sz="12000"/>
            </a:lvl3pPr>
            <a:lvl4pPr lvl="3" algn="ctr" rtl="0">
              <a:lnSpc>
                <a:spcPct val="100000"/>
              </a:lnSpc>
              <a:spcBef>
                <a:spcPts val="0"/>
              </a:spcBef>
              <a:spcAft>
                <a:spcPts val="0"/>
              </a:spcAft>
              <a:buSzPts val="12000"/>
              <a:buNone/>
              <a:defRPr sz="12000"/>
            </a:lvl4pPr>
            <a:lvl5pPr lvl="4" algn="ctr" rtl="0">
              <a:lnSpc>
                <a:spcPct val="100000"/>
              </a:lnSpc>
              <a:spcBef>
                <a:spcPts val="0"/>
              </a:spcBef>
              <a:spcAft>
                <a:spcPts val="0"/>
              </a:spcAft>
              <a:buSzPts val="12000"/>
              <a:buNone/>
              <a:defRPr sz="12000"/>
            </a:lvl5pPr>
            <a:lvl6pPr lvl="5" algn="ctr" rtl="0">
              <a:lnSpc>
                <a:spcPct val="100000"/>
              </a:lnSpc>
              <a:spcBef>
                <a:spcPts val="0"/>
              </a:spcBef>
              <a:spcAft>
                <a:spcPts val="0"/>
              </a:spcAft>
              <a:buSzPts val="12000"/>
              <a:buNone/>
              <a:defRPr sz="12000"/>
            </a:lvl6pPr>
            <a:lvl7pPr lvl="6" algn="ctr" rtl="0">
              <a:lnSpc>
                <a:spcPct val="100000"/>
              </a:lnSpc>
              <a:spcBef>
                <a:spcPts val="0"/>
              </a:spcBef>
              <a:spcAft>
                <a:spcPts val="0"/>
              </a:spcAft>
              <a:buSzPts val="12000"/>
              <a:buNone/>
              <a:defRPr sz="12000"/>
            </a:lvl7pPr>
            <a:lvl8pPr lvl="7" algn="ctr" rtl="0">
              <a:lnSpc>
                <a:spcPct val="100000"/>
              </a:lnSpc>
              <a:spcBef>
                <a:spcPts val="0"/>
              </a:spcBef>
              <a:spcAft>
                <a:spcPts val="0"/>
              </a:spcAft>
              <a:buSzPts val="12000"/>
              <a:buNone/>
              <a:defRPr sz="12000"/>
            </a:lvl8pPr>
            <a:lvl9pPr lvl="8" algn="ctr" rtl="0">
              <a:lnSpc>
                <a:spcPct val="100000"/>
              </a:lnSpc>
              <a:spcBef>
                <a:spcPts val="0"/>
              </a:spcBef>
              <a:spcAft>
                <a:spcPts val="0"/>
              </a:spcAft>
              <a:buSzPts val="12000"/>
              <a:buNone/>
              <a:defRPr sz="12000"/>
            </a:lvl9pPr>
          </a:lstStyle>
          <a:p>
            <a:r>
              <a:rPr dirty="0"/>
              <a:t>xx%</a:t>
            </a:r>
          </a:p>
        </p:txBody>
      </p:sp>
      <p:sp>
        <p:nvSpPr>
          <p:cNvPr id="72" name="Google Shape;72;p18"/>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rtl="0">
              <a:lnSpc>
                <a:spcPct val="115000"/>
              </a:lnSpc>
              <a:spcBef>
                <a:spcPts val="0"/>
              </a:spcBef>
              <a:spcAft>
                <a:spcPts val="0"/>
              </a:spcAft>
              <a:buSzPts val="1800"/>
              <a:buChar char="●"/>
              <a:defRPr>
                <a:solidFill>
                  <a:schemeClr val="tx1"/>
                </a:solidFill>
              </a:defRPr>
            </a:lvl1pPr>
            <a:lvl2pPr marL="914400" lvl="1" indent="-317500" algn="ctr" rtl="0">
              <a:lnSpc>
                <a:spcPct val="115000"/>
              </a:lnSpc>
              <a:spcBef>
                <a:spcPts val="1600"/>
              </a:spcBef>
              <a:spcAft>
                <a:spcPts val="0"/>
              </a:spcAft>
              <a:buSzPts val="1400"/>
              <a:buChar char="○"/>
              <a:defRPr/>
            </a:lvl2pPr>
            <a:lvl3pPr marL="1371600" lvl="2" indent="-317500" algn="ctr" rtl="0">
              <a:lnSpc>
                <a:spcPct val="115000"/>
              </a:lnSpc>
              <a:spcBef>
                <a:spcPts val="1600"/>
              </a:spcBef>
              <a:spcAft>
                <a:spcPts val="0"/>
              </a:spcAft>
              <a:buSzPts val="1400"/>
              <a:buChar char="■"/>
              <a:defRPr/>
            </a:lvl3pPr>
            <a:lvl4pPr marL="1828800" lvl="3" indent="-317500" algn="ctr" rtl="0">
              <a:lnSpc>
                <a:spcPct val="115000"/>
              </a:lnSpc>
              <a:spcBef>
                <a:spcPts val="1600"/>
              </a:spcBef>
              <a:spcAft>
                <a:spcPts val="0"/>
              </a:spcAft>
              <a:buSzPts val="1400"/>
              <a:buChar char="●"/>
              <a:defRPr/>
            </a:lvl4pPr>
            <a:lvl5pPr marL="2286000" lvl="4" indent="-317500" algn="ctr" rtl="0">
              <a:lnSpc>
                <a:spcPct val="115000"/>
              </a:lnSpc>
              <a:spcBef>
                <a:spcPts val="1600"/>
              </a:spcBef>
              <a:spcAft>
                <a:spcPts val="0"/>
              </a:spcAft>
              <a:buSzPts val="1400"/>
              <a:buChar char="○"/>
              <a:defRPr/>
            </a:lvl5pPr>
            <a:lvl6pPr marL="2743200" lvl="5" indent="-317500" algn="ctr" rtl="0">
              <a:lnSpc>
                <a:spcPct val="115000"/>
              </a:lnSpc>
              <a:spcBef>
                <a:spcPts val="1600"/>
              </a:spcBef>
              <a:spcAft>
                <a:spcPts val="0"/>
              </a:spcAft>
              <a:buSzPts val="1400"/>
              <a:buChar char="■"/>
              <a:defRPr/>
            </a:lvl6pPr>
            <a:lvl7pPr marL="3200400" lvl="6" indent="-317500" algn="ctr" rtl="0">
              <a:lnSpc>
                <a:spcPct val="115000"/>
              </a:lnSpc>
              <a:spcBef>
                <a:spcPts val="1600"/>
              </a:spcBef>
              <a:spcAft>
                <a:spcPts val="0"/>
              </a:spcAft>
              <a:buSzPts val="1400"/>
              <a:buChar char="●"/>
              <a:defRPr/>
            </a:lvl7pPr>
            <a:lvl8pPr marL="3657600" lvl="7" indent="-317500" algn="ctr" rtl="0">
              <a:lnSpc>
                <a:spcPct val="115000"/>
              </a:lnSpc>
              <a:spcBef>
                <a:spcPts val="1600"/>
              </a:spcBef>
              <a:spcAft>
                <a:spcPts val="0"/>
              </a:spcAft>
              <a:buSzPts val="1400"/>
              <a:buChar char="○"/>
              <a:defRPr/>
            </a:lvl8pPr>
            <a:lvl9pPr marL="4114800" lvl="8" indent="-317500" algn="ctr" rtl="0">
              <a:lnSpc>
                <a:spcPct val="115000"/>
              </a:lnSpc>
              <a:spcBef>
                <a:spcPts val="1600"/>
              </a:spcBef>
              <a:spcAft>
                <a:spcPts val="1600"/>
              </a:spcAft>
              <a:buSzPts val="1400"/>
              <a:buChar char="■"/>
              <a:defRPr/>
            </a:lvl9pPr>
          </a:lstStyle>
          <a:p>
            <a:endParaRPr dirty="0"/>
          </a:p>
        </p:txBody>
      </p:sp>
      <p:sp>
        <p:nvSpPr>
          <p:cNvPr id="73" name="Google Shape;73;p18"/>
          <p:cNvSpPr txBox="1">
            <a:spLocks noGrp="1"/>
          </p:cNvSpPr>
          <p:nvPr>
            <p:ph type="sldNum" idx="12"/>
          </p:nvPr>
        </p:nvSpPr>
        <p:spPr>
          <a:xfrm>
            <a:off x="8595300" y="474155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4"/>
        <p:cNvGrpSpPr/>
        <p:nvPr/>
      </p:nvGrpSpPr>
      <p:grpSpPr>
        <a:xfrm>
          <a:off x="0" y="0"/>
          <a:ext cx="0" cy="0"/>
          <a:chOff x="0" y="0"/>
          <a:chExt cx="0" cy="0"/>
        </a:xfrm>
      </p:grpSpPr>
      <p:sp>
        <p:nvSpPr>
          <p:cNvPr id="75" name="Google Shape;75;p1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SzPts val="2800"/>
              <a:buNone/>
              <a:defRPr>
                <a:solidFill>
                  <a:schemeClr val="accent1"/>
                </a:solidFill>
              </a:defRPr>
            </a:lvl1pPr>
            <a:lvl2pPr lvl="1" algn="l" rtl="0">
              <a:lnSpc>
                <a:spcPct val="100000"/>
              </a:lnSpc>
              <a:spcBef>
                <a:spcPts val="0"/>
              </a:spcBef>
              <a:spcAft>
                <a:spcPts val="0"/>
              </a:spcAft>
              <a:buSzPts val="2800"/>
              <a:buNone/>
              <a:defRPr/>
            </a:lvl2pPr>
            <a:lvl3pPr lvl="2" algn="l" rtl="0">
              <a:lnSpc>
                <a:spcPct val="100000"/>
              </a:lnSpc>
              <a:spcBef>
                <a:spcPts val="0"/>
              </a:spcBef>
              <a:spcAft>
                <a:spcPts val="0"/>
              </a:spcAft>
              <a:buSzPts val="2800"/>
              <a:buNone/>
              <a:defRPr/>
            </a:lvl3pPr>
            <a:lvl4pPr lvl="3" algn="l" rtl="0">
              <a:lnSpc>
                <a:spcPct val="100000"/>
              </a:lnSpc>
              <a:spcBef>
                <a:spcPts val="0"/>
              </a:spcBef>
              <a:spcAft>
                <a:spcPts val="0"/>
              </a:spcAft>
              <a:buSzPts val="2800"/>
              <a:buNone/>
              <a:defRPr/>
            </a:lvl4pPr>
            <a:lvl5pPr lvl="4" algn="l" rtl="0">
              <a:lnSpc>
                <a:spcPct val="100000"/>
              </a:lnSpc>
              <a:spcBef>
                <a:spcPts val="0"/>
              </a:spcBef>
              <a:spcAft>
                <a:spcPts val="0"/>
              </a:spcAft>
              <a:buSzPts val="2800"/>
              <a:buNone/>
              <a:defRPr/>
            </a:lvl5pPr>
            <a:lvl6pPr lvl="5" algn="l" rtl="0">
              <a:lnSpc>
                <a:spcPct val="100000"/>
              </a:lnSpc>
              <a:spcBef>
                <a:spcPts val="0"/>
              </a:spcBef>
              <a:spcAft>
                <a:spcPts val="0"/>
              </a:spcAft>
              <a:buSzPts val="2800"/>
              <a:buNone/>
              <a:defRPr/>
            </a:lvl6pPr>
            <a:lvl7pPr lvl="6" algn="l" rtl="0">
              <a:lnSpc>
                <a:spcPct val="100000"/>
              </a:lnSpc>
              <a:spcBef>
                <a:spcPts val="0"/>
              </a:spcBef>
              <a:spcAft>
                <a:spcPts val="0"/>
              </a:spcAft>
              <a:buSzPts val="2800"/>
              <a:buNone/>
              <a:defRPr/>
            </a:lvl7pPr>
            <a:lvl8pPr lvl="7" algn="l" rtl="0">
              <a:lnSpc>
                <a:spcPct val="100000"/>
              </a:lnSpc>
              <a:spcBef>
                <a:spcPts val="0"/>
              </a:spcBef>
              <a:spcAft>
                <a:spcPts val="0"/>
              </a:spcAft>
              <a:buSzPts val="2800"/>
              <a:buNone/>
              <a:defRPr/>
            </a:lvl8pPr>
            <a:lvl9pPr lvl="8" algn="l" rtl="0">
              <a:lnSpc>
                <a:spcPct val="100000"/>
              </a:lnSpc>
              <a:spcBef>
                <a:spcPts val="0"/>
              </a:spcBef>
              <a:spcAft>
                <a:spcPts val="0"/>
              </a:spcAft>
              <a:buSzPts val="2800"/>
              <a:buNone/>
              <a:defRPr/>
            </a:lvl9pPr>
          </a:lstStyle>
          <a:p>
            <a:endParaRPr dirty="0"/>
          </a:p>
        </p:txBody>
      </p:sp>
      <p:sp>
        <p:nvSpPr>
          <p:cNvPr id="76" name="Google Shape;76;p19"/>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7"/>
        <p:cNvGrpSpPr/>
        <p:nvPr/>
      </p:nvGrpSpPr>
      <p:grpSpPr>
        <a:xfrm>
          <a:off x="0" y="0"/>
          <a:ext cx="0" cy="0"/>
          <a:chOff x="0" y="0"/>
          <a:chExt cx="0" cy="0"/>
        </a:xfrm>
      </p:grpSpPr>
      <p:sp>
        <p:nvSpPr>
          <p:cNvPr id="78" name="Google Shape;78;p20"/>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2400"/>
              <a:buNone/>
              <a:defRPr sz="2400">
                <a:solidFill>
                  <a:schemeClr val="accent1"/>
                </a:solidFill>
              </a:defRPr>
            </a:lvl1pPr>
            <a:lvl2pPr lvl="1" algn="l" rtl="0">
              <a:lnSpc>
                <a:spcPct val="100000"/>
              </a:lnSpc>
              <a:spcBef>
                <a:spcPts val="0"/>
              </a:spcBef>
              <a:spcAft>
                <a:spcPts val="0"/>
              </a:spcAft>
              <a:buSzPts val="2400"/>
              <a:buNone/>
              <a:defRPr sz="2400"/>
            </a:lvl2pPr>
            <a:lvl3pPr lvl="2" algn="l" rtl="0">
              <a:lnSpc>
                <a:spcPct val="100000"/>
              </a:lnSpc>
              <a:spcBef>
                <a:spcPts val="0"/>
              </a:spcBef>
              <a:spcAft>
                <a:spcPts val="0"/>
              </a:spcAft>
              <a:buSzPts val="2400"/>
              <a:buNone/>
              <a:defRPr sz="2400"/>
            </a:lvl3pPr>
            <a:lvl4pPr lvl="3" algn="l" rtl="0">
              <a:lnSpc>
                <a:spcPct val="100000"/>
              </a:lnSpc>
              <a:spcBef>
                <a:spcPts val="0"/>
              </a:spcBef>
              <a:spcAft>
                <a:spcPts val="0"/>
              </a:spcAft>
              <a:buSzPts val="2400"/>
              <a:buNone/>
              <a:defRPr sz="2400"/>
            </a:lvl4pPr>
            <a:lvl5pPr lvl="4" algn="l" rtl="0">
              <a:lnSpc>
                <a:spcPct val="100000"/>
              </a:lnSpc>
              <a:spcBef>
                <a:spcPts val="0"/>
              </a:spcBef>
              <a:spcAft>
                <a:spcPts val="0"/>
              </a:spcAft>
              <a:buSzPts val="2400"/>
              <a:buNone/>
              <a:defRPr sz="2400"/>
            </a:lvl5pPr>
            <a:lvl6pPr lvl="5" algn="l" rtl="0">
              <a:lnSpc>
                <a:spcPct val="100000"/>
              </a:lnSpc>
              <a:spcBef>
                <a:spcPts val="0"/>
              </a:spcBef>
              <a:spcAft>
                <a:spcPts val="0"/>
              </a:spcAft>
              <a:buSzPts val="2400"/>
              <a:buNone/>
              <a:defRPr sz="2400"/>
            </a:lvl6pPr>
            <a:lvl7pPr lvl="6" algn="l" rtl="0">
              <a:lnSpc>
                <a:spcPct val="100000"/>
              </a:lnSpc>
              <a:spcBef>
                <a:spcPts val="0"/>
              </a:spcBef>
              <a:spcAft>
                <a:spcPts val="0"/>
              </a:spcAft>
              <a:buSzPts val="2400"/>
              <a:buNone/>
              <a:defRPr sz="2400"/>
            </a:lvl7pPr>
            <a:lvl8pPr lvl="7" algn="l" rtl="0">
              <a:lnSpc>
                <a:spcPct val="100000"/>
              </a:lnSpc>
              <a:spcBef>
                <a:spcPts val="0"/>
              </a:spcBef>
              <a:spcAft>
                <a:spcPts val="0"/>
              </a:spcAft>
              <a:buSzPts val="2400"/>
              <a:buNone/>
              <a:defRPr sz="2400"/>
            </a:lvl8pPr>
            <a:lvl9pPr lvl="8" algn="l" rtl="0">
              <a:lnSpc>
                <a:spcPct val="100000"/>
              </a:lnSpc>
              <a:spcBef>
                <a:spcPts val="0"/>
              </a:spcBef>
              <a:spcAft>
                <a:spcPts val="0"/>
              </a:spcAft>
              <a:buSzPts val="2400"/>
              <a:buNone/>
              <a:defRPr sz="2400"/>
            </a:lvl9pPr>
          </a:lstStyle>
          <a:p>
            <a:endParaRPr dirty="0"/>
          </a:p>
        </p:txBody>
      </p:sp>
      <p:sp>
        <p:nvSpPr>
          <p:cNvPr id="79" name="Google Shape;79;p20"/>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rtl="0">
              <a:lnSpc>
                <a:spcPct val="115000"/>
              </a:lnSpc>
              <a:spcBef>
                <a:spcPts val="0"/>
              </a:spcBef>
              <a:spcAft>
                <a:spcPts val="0"/>
              </a:spcAft>
              <a:buSzPts val="1200"/>
              <a:buChar char="●"/>
              <a:defRPr sz="1200">
                <a:solidFill>
                  <a:schemeClr val="tx1"/>
                </a:solidFill>
              </a:defRPr>
            </a:lvl1pPr>
            <a:lvl2pPr marL="914400" lvl="1" indent="-304800" algn="l" rtl="0">
              <a:lnSpc>
                <a:spcPct val="115000"/>
              </a:lnSpc>
              <a:spcBef>
                <a:spcPts val="1600"/>
              </a:spcBef>
              <a:spcAft>
                <a:spcPts val="0"/>
              </a:spcAft>
              <a:buSzPts val="1200"/>
              <a:buChar char="○"/>
              <a:defRPr sz="1200"/>
            </a:lvl2pPr>
            <a:lvl3pPr marL="1371600" lvl="2" indent="-304800" algn="l" rtl="0">
              <a:lnSpc>
                <a:spcPct val="115000"/>
              </a:lnSpc>
              <a:spcBef>
                <a:spcPts val="1600"/>
              </a:spcBef>
              <a:spcAft>
                <a:spcPts val="0"/>
              </a:spcAft>
              <a:buSzPts val="1200"/>
              <a:buChar char="■"/>
              <a:defRPr sz="1200"/>
            </a:lvl3pPr>
            <a:lvl4pPr marL="1828800" lvl="3" indent="-304800" algn="l" rtl="0">
              <a:lnSpc>
                <a:spcPct val="115000"/>
              </a:lnSpc>
              <a:spcBef>
                <a:spcPts val="1600"/>
              </a:spcBef>
              <a:spcAft>
                <a:spcPts val="0"/>
              </a:spcAft>
              <a:buSzPts val="1200"/>
              <a:buChar char="●"/>
              <a:defRPr sz="1200"/>
            </a:lvl4pPr>
            <a:lvl5pPr marL="2286000" lvl="4" indent="-304800" algn="l" rtl="0">
              <a:lnSpc>
                <a:spcPct val="115000"/>
              </a:lnSpc>
              <a:spcBef>
                <a:spcPts val="1600"/>
              </a:spcBef>
              <a:spcAft>
                <a:spcPts val="0"/>
              </a:spcAft>
              <a:buSzPts val="1200"/>
              <a:buChar char="○"/>
              <a:defRPr sz="1200"/>
            </a:lvl5pPr>
            <a:lvl6pPr marL="2743200" lvl="5" indent="-304800" algn="l" rtl="0">
              <a:lnSpc>
                <a:spcPct val="115000"/>
              </a:lnSpc>
              <a:spcBef>
                <a:spcPts val="1600"/>
              </a:spcBef>
              <a:spcAft>
                <a:spcPts val="0"/>
              </a:spcAft>
              <a:buSzPts val="1200"/>
              <a:buChar char="■"/>
              <a:defRPr sz="1200"/>
            </a:lvl6pPr>
            <a:lvl7pPr marL="3200400" lvl="6" indent="-304800" algn="l" rtl="0">
              <a:lnSpc>
                <a:spcPct val="115000"/>
              </a:lnSpc>
              <a:spcBef>
                <a:spcPts val="1600"/>
              </a:spcBef>
              <a:spcAft>
                <a:spcPts val="0"/>
              </a:spcAft>
              <a:buSzPts val="1200"/>
              <a:buChar char="●"/>
              <a:defRPr sz="1200"/>
            </a:lvl7pPr>
            <a:lvl8pPr marL="3657600" lvl="7" indent="-304800" algn="l" rtl="0">
              <a:lnSpc>
                <a:spcPct val="115000"/>
              </a:lnSpc>
              <a:spcBef>
                <a:spcPts val="1600"/>
              </a:spcBef>
              <a:spcAft>
                <a:spcPts val="0"/>
              </a:spcAft>
              <a:buSzPts val="1200"/>
              <a:buChar char="○"/>
              <a:defRPr sz="1200"/>
            </a:lvl8pPr>
            <a:lvl9pPr marL="4114800" lvl="8" indent="-304800" algn="l" rtl="0">
              <a:lnSpc>
                <a:spcPct val="115000"/>
              </a:lnSpc>
              <a:spcBef>
                <a:spcPts val="1600"/>
              </a:spcBef>
              <a:spcAft>
                <a:spcPts val="1600"/>
              </a:spcAft>
              <a:buSzPts val="1200"/>
              <a:buChar char="■"/>
              <a:defRPr sz="1200"/>
            </a:lvl9pPr>
          </a:lstStyle>
          <a:p>
            <a:endParaRPr dirty="0"/>
          </a:p>
        </p:txBody>
      </p:sp>
      <p:sp>
        <p:nvSpPr>
          <p:cNvPr id="80" name="Google Shape;80;p20"/>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81"/>
        <p:cNvGrpSpPr/>
        <p:nvPr/>
      </p:nvGrpSpPr>
      <p:grpSpPr>
        <a:xfrm>
          <a:off x="0" y="0"/>
          <a:ext cx="0" cy="0"/>
          <a:chOff x="0" y="0"/>
          <a:chExt cx="0" cy="0"/>
        </a:xfrm>
      </p:grpSpPr>
      <p:sp>
        <p:nvSpPr>
          <p:cNvPr id="82" name="Google Shape;82;p21"/>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rtl="0">
              <a:lnSpc>
                <a:spcPct val="100000"/>
              </a:lnSpc>
              <a:spcBef>
                <a:spcPts val="0"/>
              </a:spcBef>
              <a:spcAft>
                <a:spcPts val="0"/>
              </a:spcAft>
              <a:buSzPts val="4800"/>
              <a:buNone/>
              <a:defRPr sz="4800"/>
            </a:lvl1pPr>
            <a:lvl2pPr lvl="1" algn="l" rtl="0">
              <a:lnSpc>
                <a:spcPct val="100000"/>
              </a:lnSpc>
              <a:spcBef>
                <a:spcPts val="0"/>
              </a:spcBef>
              <a:spcAft>
                <a:spcPts val="0"/>
              </a:spcAft>
              <a:buSzPts val="4800"/>
              <a:buNone/>
              <a:defRPr sz="4800"/>
            </a:lvl2pPr>
            <a:lvl3pPr lvl="2" algn="l" rtl="0">
              <a:lnSpc>
                <a:spcPct val="100000"/>
              </a:lnSpc>
              <a:spcBef>
                <a:spcPts val="0"/>
              </a:spcBef>
              <a:spcAft>
                <a:spcPts val="0"/>
              </a:spcAft>
              <a:buSzPts val="4800"/>
              <a:buNone/>
              <a:defRPr sz="4800"/>
            </a:lvl3pPr>
            <a:lvl4pPr lvl="3" algn="l" rtl="0">
              <a:lnSpc>
                <a:spcPct val="100000"/>
              </a:lnSpc>
              <a:spcBef>
                <a:spcPts val="0"/>
              </a:spcBef>
              <a:spcAft>
                <a:spcPts val="0"/>
              </a:spcAft>
              <a:buSzPts val="4800"/>
              <a:buNone/>
              <a:defRPr sz="4800"/>
            </a:lvl4pPr>
            <a:lvl5pPr lvl="4" algn="l" rtl="0">
              <a:lnSpc>
                <a:spcPct val="100000"/>
              </a:lnSpc>
              <a:spcBef>
                <a:spcPts val="0"/>
              </a:spcBef>
              <a:spcAft>
                <a:spcPts val="0"/>
              </a:spcAft>
              <a:buSzPts val="4800"/>
              <a:buNone/>
              <a:defRPr sz="4800"/>
            </a:lvl5pPr>
            <a:lvl6pPr lvl="5" algn="l" rtl="0">
              <a:lnSpc>
                <a:spcPct val="100000"/>
              </a:lnSpc>
              <a:spcBef>
                <a:spcPts val="0"/>
              </a:spcBef>
              <a:spcAft>
                <a:spcPts val="0"/>
              </a:spcAft>
              <a:buSzPts val="4800"/>
              <a:buNone/>
              <a:defRPr sz="4800"/>
            </a:lvl6pPr>
            <a:lvl7pPr lvl="6" algn="l" rtl="0">
              <a:lnSpc>
                <a:spcPct val="100000"/>
              </a:lnSpc>
              <a:spcBef>
                <a:spcPts val="0"/>
              </a:spcBef>
              <a:spcAft>
                <a:spcPts val="0"/>
              </a:spcAft>
              <a:buSzPts val="4800"/>
              <a:buNone/>
              <a:defRPr sz="4800"/>
            </a:lvl7pPr>
            <a:lvl8pPr lvl="7" algn="l" rtl="0">
              <a:lnSpc>
                <a:spcPct val="100000"/>
              </a:lnSpc>
              <a:spcBef>
                <a:spcPts val="0"/>
              </a:spcBef>
              <a:spcAft>
                <a:spcPts val="0"/>
              </a:spcAft>
              <a:buSzPts val="4800"/>
              <a:buNone/>
              <a:defRPr sz="4800"/>
            </a:lvl8pPr>
            <a:lvl9pPr lvl="8" algn="l" rtl="0">
              <a:lnSpc>
                <a:spcPct val="100000"/>
              </a:lnSpc>
              <a:spcBef>
                <a:spcPts val="0"/>
              </a:spcBef>
              <a:spcAft>
                <a:spcPts val="0"/>
              </a:spcAft>
              <a:buSzPts val="4800"/>
              <a:buNone/>
              <a:defRPr sz="4800"/>
            </a:lvl9pPr>
          </a:lstStyle>
          <a:p>
            <a:endParaRPr/>
          </a:p>
        </p:txBody>
      </p:sp>
      <p:sp>
        <p:nvSpPr>
          <p:cNvPr id="83" name="Google Shape;83;p21"/>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4"/>
        <p:cNvGrpSpPr/>
        <p:nvPr/>
      </p:nvGrpSpPr>
      <p:grpSpPr>
        <a:xfrm>
          <a:off x="0" y="0"/>
          <a:ext cx="0" cy="0"/>
          <a:chOff x="0" y="0"/>
          <a:chExt cx="0" cy="0"/>
        </a:xfrm>
      </p:grpSpPr>
      <p:sp>
        <p:nvSpPr>
          <p:cNvPr id="85" name="Google Shape;85;p22"/>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86" name="Google Shape;86;p22"/>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rtl="0">
              <a:lnSpc>
                <a:spcPct val="100000"/>
              </a:lnSpc>
              <a:spcBef>
                <a:spcPts val="0"/>
              </a:spcBef>
              <a:spcAft>
                <a:spcPts val="0"/>
              </a:spcAft>
              <a:buSzPts val="4200"/>
              <a:buNone/>
              <a:defRPr sz="4200"/>
            </a:lvl1pPr>
            <a:lvl2pPr lvl="1" algn="ctr" rtl="0">
              <a:lnSpc>
                <a:spcPct val="100000"/>
              </a:lnSpc>
              <a:spcBef>
                <a:spcPts val="0"/>
              </a:spcBef>
              <a:spcAft>
                <a:spcPts val="0"/>
              </a:spcAft>
              <a:buSzPts val="4200"/>
              <a:buNone/>
              <a:defRPr sz="4200"/>
            </a:lvl2pPr>
            <a:lvl3pPr lvl="2" algn="ctr" rtl="0">
              <a:lnSpc>
                <a:spcPct val="100000"/>
              </a:lnSpc>
              <a:spcBef>
                <a:spcPts val="0"/>
              </a:spcBef>
              <a:spcAft>
                <a:spcPts val="0"/>
              </a:spcAft>
              <a:buSzPts val="4200"/>
              <a:buNone/>
              <a:defRPr sz="4200"/>
            </a:lvl3pPr>
            <a:lvl4pPr lvl="3" algn="ctr" rtl="0">
              <a:lnSpc>
                <a:spcPct val="100000"/>
              </a:lnSpc>
              <a:spcBef>
                <a:spcPts val="0"/>
              </a:spcBef>
              <a:spcAft>
                <a:spcPts val="0"/>
              </a:spcAft>
              <a:buSzPts val="4200"/>
              <a:buNone/>
              <a:defRPr sz="4200"/>
            </a:lvl4pPr>
            <a:lvl5pPr lvl="4" algn="ctr" rtl="0">
              <a:lnSpc>
                <a:spcPct val="100000"/>
              </a:lnSpc>
              <a:spcBef>
                <a:spcPts val="0"/>
              </a:spcBef>
              <a:spcAft>
                <a:spcPts val="0"/>
              </a:spcAft>
              <a:buSzPts val="4200"/>
              <a:buNone/>
              <a:defRPr sz="4200"/>
            </a:lvl5pPr>
            <a:lvl6pPr lvl="5" algn="ctr" rtl="0">
              <a:lnSpc>
                <a:spcPct val="100000"/>
              </a:lnSpc>
              <a:spcBef>
                <a:spcPts val="0"/>
              </a:spcBef>
              <a:spcAft>
                <a:spcPts val="0"/>
              </a:spcAft>
              <a:buSzPts val="4200"/>
              <a:buNone/>
              <a:defRPr sz="4200"/>
            </a:lvl6pPr>
            <a:lvl7pPr lvl="6" algn="ctr" rtl="0">
              <a:lnSpc>
                <a:spcPct val="100000"/>
              </a:lnSpc>
              <a:spcBef>
                <a:spcPts val="0"/>
              </a:spcBef>
              <a:spcAft>
                <a:spcPts val="0"/>
              </a:spcAft>
              <a:buSzPts val="4200"/>
              <a:buNone/>
              <a:defRPr sz="4200"/>
            </a:lvl7pPr>
            <a:lvl8pPr lvl="7" algn="ctr" rtl="0">
              <a:lnSpc>
                <a:spcPct val="100000"/>
              </a:lnSpc>
              <a:spcBef>
                <a:spcPts val="0"/>
              </a:spcBef>
              <a:spcAft>
                <a:spcPts val="0"/>
              </a:spcAft>
              <a:buSzPts val="4200"/>
              <a:buNone/>
              <a:defRPr sz="4200"/>
            </a:lvl8pPr>
            <a:lvl9pPr lvl="8" algn="ctr" rtl="0">
              <a:lnSpc>
                <a:spcPct val="100000"/>
              </a:lnSpc>
              <a:spcBef>
                <a:spcPts val="0"/>
              </a:spcBef>
              <a:spcAft>
                <a:spcPts val="0"/>
              </a:spcAft>
              <a:buSzPts val="4200"/>
              <a:buNone/>
              <a:defRPr sz="4200"/>
            </a:lvl9pPr>
          </a:lstStyle>
          <a:p>
            <a:endParaRPr/>
          </a:p>
        </p:txBody>
      </p:sp>
      <p:sp>
        <p:nvSpPr>
          <p:cNvPr id="87" name="Google Shape;87;p22"/>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88" name="Google Shape;88;p22"/>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rtl="0">
              <a:lnSpc>
                <a:spcPct val="115000"/>
              </a:lnSpc>
              <a:spcBef>
                <a:spcPts val="0"/>
              </a:spcBef>
              <a:spcAft>
                <a:spcPts val="0"/>
              </a:spcAft>
              <a:buSzPts val="1800"/>
              <a:buChar char="●"/>
              <a:defRPr>
                <a:solidFill>
                  <a:schemeClr val="tx1"/>
                </a:solidFill>
              </a:defRPr>
            </a:lvl1pPr>
            <a:lvl2pPr marL="914400" lvl="1" indent="-317500" algn="l" rtl="0">
              <a:lnSpc>
                <a:spcPct val="115000"/>
              </a:lnSpc>
              <a:spcBef>
                <a:spcPts val="1600"/>
              </a:spcBef>
              <a:spcAft>
                <a:spcPts val="0"/>
              </a:spcAft>
              <a:buSzPts val="1400"/>
              <a:buChar char="○"/>
              <a:defRPr/>
            </a:lvl2pPr>
            <a:lvl3pPr marL="1371600" lvl="2" indent="-317500" algn="l" rtl="0">
              <a:lnSpc>
                <a:spcPct val="115000"/>
              </a:lnSpc>
              <a:spcBef>
                <a:spcPts val="1600"/>
              </a:spcBef>
              <a:spcAft>
                <a:spcPts val="0"/>
              </a:spcAft>
              <a:buSzPts val="1400"/>
              <a:buChar char="■"/>
              <a:defRPr/>
            </a:lvl3pPr>
            <a:lvl4pPr marL="1828800" lvl="3" indent="-317500" algn="l" rtl="0">
              <a:lnSpc>
                <a:spcPct val="115000"/>
              </a:lnSpc>
              <a:spcBef>
                <a:spcPts val="1600"/>
              </a:spcBef>
              <a:spcAft>
                <a:spcPts val="0"/>
              </a:spcAft>
              <a:buSzPts val="1400"/>
              <a:buChar char="●"/>
              <a:defRPr/>
            </a:lvl4pPr>
            <a:lvl5pPr marL="2286000" lvl="4" indent="-317500" algn="l" rtl="0">
              <a:lnSpc>
                <a:spcPct val="115000"/>
              </a:lnSpc>
              <a:spcBef>
                <a:spcPts val="1600"/>
              </a:spcBef>
              <a:spcAft>
                <a:spcPts val="0"/>
              </a:spcAft>
              <a:buSzPts val="1400"/>
              <a:buChar char="○"/>
              <a:defRPr/>
            </a:lvl5pPr>
            <a:lvl6pPr marL="2743200" lvl="5" indent="-317500" algn="l" rtl="0">
              <a:lnSpc>
                <a:spcPct val="115000"/>
              </a:lnSpc>
              <a:spcBef>
                <a:spcPts val="1600"/>
              </a:spcBef>
              <a:spcAft>
                <a:spcPts val="0"/>
              </a:spcAft>
              <a:buSzPts val="1400"/>
              <a:buChar char="■"/>
              <a:defRPr/>
            </a:lvl6pPr>
            <a:lvl7pPr marL="3200400" lvl="6" indent="-317500" algn="l" rtl="0">
              <a:lnSpc>
                <a:spcPct val="115000"/>
              </a:lnSpc>
              <a:spcBef>
                <a:spcPts val="1600"/>
              </a:spcBef>
              <a:spcAft>
                <a:spcPts val="0"/>
              </a:spcAft>
              <a:buSzPts val="1400"/>
              <a:buChar char="●"/>
              <a:defRPr/>
            </a:lvl7pPr>
            <a:lvl8pPr marL="3657600" lvl="7" indent="-317500" algn="l" rtl="0">
              <a:lnSpc>
                <a:spcPct val="115000"/>
              </a:lnSpc>
              <a:spcBef>
                <a:spcPts val="1600"/>
              </a:spcBef>
              <a:spcAft>
                <a:spcPts val="0"/>
              </a:spcAft>
              <a:buSzPts val="1400"/>
              <a:buChar char="○"/>
              <a:defRPr/>
            </a:lvl8pPr>
            <a:lvl9pPr marL="4114800" lvl="8" indent="-317500" algn="l" rtl="0">
              <a:lnSpc>
                <a:spcPct val="115000"/>
              </a:lnSpc>
              <a:spcBef>
                <a:spcPts val="1600"/>
              </a:spcBef>
              <a:spcAft>
                <a:spcPts val="1600"/>
              </a:spcAft>
              <a:buSzPts val="1400"/>
              <a:buChar char="■"/>
              <a:defRPr/>
            </a:lvl9pPr>
          </a:lstStyle>
          <a:p>
            <a:endParaRPr dirty="0"/>
          </a:p>
        </p:txBody>
      </p:sp>
      <p:sp>
        <p:nvSpPr>
          <p:cNvPr id="89" name="Google Shape;89;p22"/>
          <p:cNvSpPr txBox="1">
            <a:spLocks noGrp="1"/>
          </p:cNvSpPr>
          <p:nvPr>
            <p:ph type="sldNum" idx="12"/>
          </p:nvPr>
        </p:nvSpPr>
        <p:spPr>
          <a:xfrm>
            <a:off x="8595300" y="4749775"/>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0"/>
        <p:cNvGrpSpPr/>
        <p:nvPr/>
      </p:nvGrpSpPr>
      <p:grpSpPr>
        <a:xfrm>
          <a:off x="0" y="0"/>
          <a:ext cx="0" cy="0"/>
          <a:chOff x="0" y="0"/>
          <a:chExt cx="0" cy="0"/>
        </a:xfrm>
      </p:grpSpPr>
      <p:sp>
        <p:nvSpPr>
          <p:cNvPr id="91" name="Google Shape;91;p23"/>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rtl="0">
              <a:lnSpc>
                <a:spcPct val="100000"/>
              </a:lnSpc>
              <a:spcBef>
                <a:spcPts val="0"/>
              </a:spcBef>
              <a:spcAft>
                <a:spcPts val="0"/>
              </a:spcAft>
              <a:buSzPts val="1800"/>
              <a:buNone/>
              <a:defRPr/>
            </a:lvl1pPr>
          </a:lstStyle>
          <a:p>
            <a:endParaRPr dirty="0"/>
          </a:p>
        </p:txBody>
      </p:sp>
      <p:sp>
        <p:nvSpPr>
          <p:cNvPr id="92" name="Google Shape;92;p23"/>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3"/>
        <p:cNvGrpSpPr/>
        <p:nvPr/>
      </p:nvGrpSpPr>
      <p:grpSpPr>
        <a:xfrm>
          <a:off x="0" y="0"/>
          <a:ext cx="0" cy="0"/>
          <a:chOff x="0" y="0"/>
          <a:chExt cx="0" cy="0"/>
        </a:xfrm>
      </p:grpSpPr>
      <p:sp>
        <p:nvSpPr>
          <p:cNvPr id="94" name="Google Shape;94;p24"/>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4" name="Google Shape;24;p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27" name="Google Shape;27;p6"/>
          <p:cNvSpPr txBox="1">
            <a:spLocks noGrp="1"/>
          </p:cNvSpPr>
          <p:nvPr>
            <p:ph type="sldNum" idx="12"/>
          </p:nvPr>
        </p:nvSpPr>
        <p:spPr>
          <a:xfrm>
            <a:off x="8595300" y="4731283"/>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solidFill>
                  <a:schemeClr val="accent1"/>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dirty="0"/>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31" name="Google Shape;31;p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solidFill>
                  <a:schemeClr val="tx1"/>
                </a:solidFill>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dirty="0"/>
          </a:p>
        </p:txBody>
      </p:sp>
      <p:sp>
        <p:nvSpPr>
          <p:cNvPr id="40" name="Google Shape;40;p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dirty="0"/>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dirty="0"/>
          </a:p>
        </p:txBody>
      </p:sp>
      <p:sp>
        <p:nvSpPr>
          <p:cNvPr id="8" name="Google Shape;8;p1"/>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tx1"/>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fld id="{00000000-1234-1234-1234-123412341234}" type="slidenum">
              <a:rPr lang="en-GB" smtClean="0"/>
              <a:pPr/>
              <a:t>‹#›</a:t>
            </a:fld>
            <a:endParaRPr lang="en-GB"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5" r:id="rId7"/>
    <p:sldLayoutId id="2147483656" r:id="rId8"/>
    <p:sldLayoutId id="2147483658"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tx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dirty="0"/>
          </a:p>
        </p:txBody>
      </p:sp>
      <p:sp>
        <p:nvSpPr>
          <p:cNvPr id="52" name="Google Shape;52;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dirty="0"/>
          </a:p>
        </p:txBody>
      </p:sp>
      <p:sp>
        <p:nvSpPr>
          <p:cNvPr id="53" name="Google Shape;53;p13"/>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tx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www.gov.uk/government/publications/send-code-of-practice-0-to-25"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gov.uk/government/publications/relationships-education-relationships-and-sex-education-rse-and-health-education"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government/publications/relationships-education-relationships-and-sex-education-rse-and-health-education"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s://www.gov.uk/government/publications/supporting-early-career-teachers"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https://nanopdf.com/download/children-and-families-safer-from-sexual-crime-the-sexual_pdf" TargetMode="External"/><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3" Type="http://schemas.openxmlformats.org/officeDocument/2006/relationships/hyperlink" Target="https://www.nhs.uk/conditions/pregnancy-and-baby/signs-and-symptoms-pregnancy/" TargetMode="External"/><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3" Type="http://schemas.openxmlformats.org/officeDocument/2006/relationships/hyperlink" Target="https://www.nhs.uk/conditions/pregnancy-and-baby/pregnancy-test/" TargetMode="External"/><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3" Type="http://schemas.openxmlformats.org/officeDocument/2006/relationships/hyperlink" Target="http://www.legislation.gov.uk/ukpga/1967/87/section/1" TargetMode="External"/><Relationship Id="rId2" Type="http://schemas.openxmlformats.org/officeDocument/2006/relationships/notesSlide" Target="../notesSlides/notesSlide62.xml"/><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www.nhs.uk/conditions/vaccinations/hpv-human-papillomavirus-vaccine/" TargetMode="External"/><Relationship Id="rId2" Type="http://schemas.openxmlformats.org/officeDocument/2006/relationships/notesSlide" Target="../notesSlides/notesSlide67.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3" Type="http://schemas.openxmlformats.org/officeDocument/2006/relationships/hyperlink" Target="https://www.nhs.uk/conditions/hiv-and-aids/prevention/" TargetMode="External"/><Relationship Id="rId2" Type="http://schemas.openxmlformats.org/officeDocument/2006/relationships/notesSlide" Target="../notesSlides/notesSlide69.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hyperlink" Target="https://www.nhs.uk/conditions/sexually-transmitted-infections-stis/" TargetMode="External"/><Relationship Id="rId2" Type="http://schemas.openxmlformats.org/officeDocument/2006/relationships/notesSlide" Target="../notesSlides/notesSlide71.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3" Type="http://schemas.openxmlformats.org/officeDocument/2006/relationships/hyperlink" Target="https://www.tht.org.uk/our-work/our-campaigns/cant-pass-it-on" TargetMode="External"/><Relationship Id="rId2" Type="http://schemas.openxmlformats.org/officeDocument/2006/relationships/notesSlide" Target="../notesSlides/notesSlide73.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hyperlink" Target="https://www.nhs.uk/conditions/contraception/where-can-i-get-contraception/" TargetMode="External"/><Relationship Id="rId2" Type="http://schemas.openxmlformats.org/officeDocument/2006/relationships/notesSlide" Target="../notesSlides/notesSlide75.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3" Type="http://schemas.openxmlformats.org/officeDocument/2006/relationships/hyperlink" Target="https://www.nhs.uk/conditions/contraception/which-method-suits-me/?tabname=methods-of-contraception" TargetMode="External"/><Relationship Id="rId2" Type="http://schemas.openxmlformats.org/officeDocument/2006/relationships/notesSlide" Target="../notesSlides/notesSlide77.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3" Type="http://schemas.openxmlformats.org/officeDocument/2006/relationships/hyperlink" Target="https://www.nhs.uk/conditions/contraception/how-do-i-use-condom/" TargetMode="External"/><Relationship Id="rId2" Type="http://schemas.openxmlformats.org/officeDocument/2006/relationships/notesSlide" Target="../notesSlides/notesSlide86.xml"/><Relationship Id="rId1" Type="http://schemas.openxmlformats.org/officeDocument/2006/relationships/slideLayout" Target="../slideLayouts/slideLayout3.xml"/><Relationship Id="rId4" Type="http://schemas.openxmlformats.org/officeDocument/2006/relationships/hyperlink" Target="https://www.nhs.uk/conditions/contraception/female-condoms/" TargetMode="External"/></Relationships>
</file>

<file path=ppt/slides/_rels/slide87.xml.rels><?xml version="1.0" encoding="UTF-8" standalone="yes"?>
<Relationships xmlns="http://schemas.openxmlformats.org/package/2006/relationships"><Relationship Id="rId3" Type="http://schemas.openxmlformats.org/officeDocument/2006/relationships/hyperlink" Target="https://www.nhs.uk/" TargetMode="External"/><Relationship Id="rId2" Type="http://schemas.openxmlformats.org/officeDocument/2006/relationships/notesSlide" Target="../notesSlides/notesSlide87.xml"/><Relationship Id="rId1" Type="http://schemas.openxmlformats.org/officeDocument/2006/relationships/slideLayout" Target="../slideLayouts/slideLayout3.xml"/><Relationship Id="rId5" Type="http://schemas.openxmlformats.org/officeDocument/2006/relationships/hyperlink" Target="https://www.samaritans.org/" TargetMode="External"/><Relationship Id="rId4" Type="http://schemas.openxmlformats.org/officeDocument/2006/relationships/hyperlink" Target="http://www.childline.org.uk" TargetMode="Externa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37"/>
          <p:cNvSpPr txBox="1">
            <a:spLocks noGrp="1"/>
          </p:cNvSpPr>
          <p:nvPr>
            <p:ph type="ctrTitle"/>
          </p:nvPr>
        </p:nvSpPr>
        <p:spPr>
          <a:xfrm>
            <a:off x="311700" y="1822325"/>
            <a:ext cx="8520600" cy="975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600" dirty="0">
                <a:solidFill>
                  <a:schemeClr val="accent1"/>
                </a:solidFill>
              </a:rPr>
              <a:t>Teaching about </a:t>
            </a:r>
            <a:r>
              <a:rPr lang="en-GB" sz="3600" b="1" dirty="0">
                <a:solidFill>
                  <a:schemeClr val="accent1"/>
                </a:solidFill>
              </a:rPr>
              <a:t>intimate and sexual relationships, including sexual health</a:t>
            </a:r>
            <a:endParaRPr sz="3600" b="1" dirty="0">
              <a:solidFill>
                <a:schemeClr val="accent1"/>
              </a:solidFill>
            </a:endParaRPr>
          </a:p>
        </p:txBody>
      </p:sp>
      <p:sp>
        <p:nvSpPr>
          <p:cNvPr id="145" name="Google Shape;145;p37"/>
          <p:cNvSpPr txBox="1">
            <a:spLocks noGrp="1"/>
          </p:cNvSpPr>
          <p:nvPr>
            <p:ph type="subTitle" idx="1"/>
          </p:nvPr>
        </p:nvSpPr>
        <p:spPr>
          <a:xfrm>
            <a:off x="1640250" y="2957875"/>
            <a:ext cx="6046200" cy="569100"/>
          </a:xfrm>
          <a:prstGeom prst="rect">
            <a:avLst/>
          </a:prstGeom>
          <a:ln w="1905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400" dirty="0">
                <a:solidFill>
                  <a:schemeClr val="accent1"/>
                </a:solidFill>
              </a:rPr>
              <a:t>Part of: Relationships and sex education</a:t>
            </a:r>
            <a:endParaRPr sz="2400" dirty="0">
              <a:solidFill>
                <a:schemeClr val="accent1"/>
              </a:solidFill>
            </a:endParaRPr>
          </a:p>
        </p:txBody>
      </p:sp>
      <p:sp>
        <p:nvSpPr>
          <p:cNvPr id="150" name="Google Shape;150;p37"/>
          <p:cNvSpPr txBox="1"/>
          <p:nvPr/>
        </p:nvSpPr>
        <p:spPr>
          <a:xfrm>
            <a:off x="3767700" y="4379550"/>
            <a:ext cx="1608600" cy="4980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rgbClr val="004712"/>
                </a:solidFill>
              </a:rPr>
              <a:t>Secondary</a:t>
            </a:r>
            <a:endParaRPr sz="2000" dirty="0">
              <a:solidFill>
                <a:srgbClr val="004712"/>
              </a:solidFill>
            </a:endParaRPr>
          </a:p>
        </p:txBody>
      </p:sp>
      <p:sp>
        <p:nvSpPr>
          <p:cNvPr id="146" name="Google Shape;146;p37"/>
          <p:cNvSpPr txBox="1">
            <a:spLocks noGrp="1"/>
          </p:cNvSpPr>
          <p:nvPr>
            <p:ph type="subTitle" idx="1"/>
          </p:nvPr>
        </p:nvSpPr>
        <p:spPr>
          <a:xfrm>
            <a:off x="6677130" y="4497250"/>
            <a:ext cx="2206320" cy="498000"/>
          </a:xfrm>
          <a:prstGeom prst="rect">
            <a:avLst/>
          </a:prstGeom>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chemeClr val="accent1"/>
                </a:solidFill>
              </a:rPr>
              <a:t>September 2020</a:t>
            </a:r>
            <a:endParaRPr sz="2000" dirty="0">
              <a:solidFill>
                <a:schemeClr val="accent1"/>
              </a:solidFill>
            </a:endParaRPr>
          </a:p>
        </p:txBody>
      </p:sp>
      <p:sp>
        <p:nvSpPr>
          <p:cNvPr id="7" name="Subtitle 6">
            <a:extLst>
              <a:ext uri="{FF2B5EF4-FFF2-40B4-BE49-F238E27FC236}">
                <a16:creationId xmlns:a16="http://schemas.microsoft.com/office/drawing/2014/main" id="{5E1E57F8-FA01-42E2-E3FF-95D8B3D1771E}"/>
              </a:ext>
            </a:extLst>
          </p:cNvPr>
          <p:cNvSpPr>
            <a:spLocks noGrp="1"/>
          </p:cNvSpPr>
          <p:nvPr>
            <p:ph type="subTitle" idx="1"/>
          </p:nvPr>
        </p:nvSpPr>
        <p:spPr/>
        <p:txBody>
          <a:bodyPr/>
          <a:lstStyle/>
          <a:p>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48"/>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2800"/>
              <a:buFont typeface="Arial"/>
              <a:buNone/>
            </a:pPr>
            <a:r>
              <a:rPr lang="en-GB" dirty="0"/>
              <a:t>LGBT needs and inclusion</a:t>
            </a:r>
            <a:endParaRPr dirty="0"/>
          </a:p>
          <a:p>
            <a:pPr marL="0" lvl="0" indent="0" algn="l" rtl="0">
              <a:spcBef>
                <a:spcPts val="0"/>
              </a:spcBef>
              <a:spcAft>
                <a:spcPts val="0"/>
              </a:spcAft>
              <a:buNone/>
            </a:pPr>
            <a:endParaRPr dirty="0">
              <a:solidFill>
                <a:srgbClr val="073763"/>
              </a:solidFill>
            </a:endParaRPr>
          </a:p>
        </p:txBody>
      </p:sp>
      <p:sp>
        <p:nvSpPr>
          <p:cNvPr id="227" name="Google Shape;227;p48"/>
          <p:cNvSpPr txBox="1">
            <a:spLocks noGrp="1"/>
          </p:cNvSpPr>
          <p:nvPr>
            <p:ph type="body" idx="1"/>
          </p:nvPr>
        </p:nvSpPr>
        <p:spPr>
          <a:xfrm>
            <a:off x="270000" y="914400"/>
            <a:ext cx="7851300" cy="3437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Secondary schools should include LGBT content.</a:t>
            </a:r>
            <a:endParaRPr sz="1800" dirty="0"/>
          </a:p>
          <a:p>
            <a:pPr marL="0" lvl="0" indent="0" algn="l" rtl="0">
              <a:spcBef>
                <a:spcPts val="1000"/>
              </a:spcBef>
              <a:spcAft>
                <a:spcPts val="0"/>
              </a:spcAft>
              <a:buNone/>
            </a:pPr>
            <a:r>
              <a:rPr lang="en-GB" sz="1800" dirty="0"/>
              <a:t>Where LGBT content is included, schools should ensure teaching is inclusive of LGBT people and experiences. This should include:</a:t>
            </a:r>
            <a:endParaRPr sz="1800" dirty="0"/>
          </a:p>
          <a:p>
            <a:pPr marL="457200" lvl="0" indent="-342900" algn="l" rtl="0">
              <a:spcBef>
                <a:spcPts val="1000"/>
              </a:spcBef>
              <a:spcAft>
                <a:spcPts val="0"/>
              </a:spcAft>
              <a:buSzPts val="1800"/>
              <a:buChar char="●"/>
            </a:pPr>
            <a:r>
              <a:rPr lang="en-GB" sz="1800" dirty="0"/>
              <a:t>ensuring LGBT-relevant knowledge and examples are included throughout programmes of study (not one-off teaching)</a:t>
            </a:r>
            <a:endParaRPr sz="1800" dirty="0"/>
          </a:p>
          <a:p>
            <a:pPr marL="457200" lvl="0" indent="-342900" algn="l" rtl="0">
              <a:spcBef>
                <a:spcPts val="0"/>
              </a:spcBef>
              <a:spcAft>
                <a:spcPts val="0"/>
              </a:spcAft>
              <a:buSzPts val="1800"/>
              <a:buChar char="●"/>
            </a:pPr>
            <a:r>
              <a:rPr lang="en-GB" sz="1800" dirty="0"/>
              <a:t>use of inclusive language, considering how individual pupils may relate to particular topics</a:t>
            </a:r>
            <a:endParaRPr sz="1800" dirty="0"/>
          </a:p>
        </p:txBody>
      </p:sp>
      <p:sp>
        <p:nvSpPr>
          <p:cNvPr id="228" name="Google Shape;228;p4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a:t>
            </a:fld>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32"/>
        <p:cNvGrpSpPr/>
        <p:nvPr/>
      </p:nvGrpSpPr>
      <p:grpSpPr>
        <a:xfrm>
          <a:off x="0" y="0"/>
          <a:ext cx="0" cy="0"/>
          <a:chOff x="0" y="0"/>
          <a:chExt cx="0" cy="0"/>
        </a:xfrm>
      </p:grpSpPr>
      <p:sp>
        <p:nvSpPr>
          <p:cNvPr id="233" name="Google Shape;233;p49"/>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Faith backgrounds</a:t>
            </a:r>
            <a:endParaRPr dirty="0"/>
          </a:p>
          <a:p>
            <a:pPr marL="0" lvl="0" indent="0" algn="l" rtl="0">
              <a:spcBef>
                <a:spcPts val="0"/>
              </a:spcBef>
              <a:spcAft>
                <a:spcPts val="0"/>
              </a:spcAft>
              <a:buNone/>
            </a:pPr>
            <a:endParaRPr dirty="0">
              <a:solidFill>
                <a:srgbClr val="073763"/>
              </a:solidFill>
            </a:endParaRPr>
          </a:p>
        </p:txBody>
      </p:sp>
      <p:sp>
        <p:nvSpPr>
          <p:cNvPr id="234" name="Google Shape;234;p49"/>
          <p:cNvSpPr txBox="1">
            <a:spLocks noGrp="1"/>
          </p:cNvSpPr>
          <p:nvPr>
            <p:ph type="body" idx="1"/>
          </p:nvPr>
        </p:nvSpPr>
        <p:spPr>
          <a:xfrm>
            <a:off x="270000" y="914400"/>
            <a:ext cx="7964700" cy="4032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sz="1800" dirty="0"/>
              <a:t>All schools must ensure the faith/religious background of pupils are taken into account when planning teaching, so that topics are appropriately handled.</a:t>
            </a:r>
            <a:endParaRPr sz="1800" strike="sngStrike" dirty="0"/>
          </a:p>
        </p:txBody>
      </p:sp>
      <p:sp>
        <p:nvSpPr>
          <p:cNvPr id="235" name="Google Shape;235;p49"/>
          <p:cNvSpPr txBox="1">
            <a:spLocks noGrp="1"/>
          </p:cNvSpPr>
          <p:nvPr>
            <p:ph type="body" idx="1"/>
          </p:nvPr>
        </p:nvSpPr>
        <p:spPr>
          <a:xfrm>
            <a:off x="270000" y="2022300"/>
            <a:ext cx="7964700" cy="1668300"/>
          </a:xfrm>
          <a:prstGeom prst="rect">
            <a:avLst/>
          </a:prstGeom>
          <a:solidFill>
            <a:srgbClr val="F3F2F1"/>
          </a:solidFill>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t>STATUTORY GUIDANCE</a:t>
            </a:r>
            <a:br>
              <a:rPr lang="en-GB" sz="1600" b="1" dirty="0"/>
            </a:br>
            <a:r>
              <a:rPr lang="en-GB" sz="1800" dirty="0"/>
              <a:t>In all schools, when teaching these subjects, the religious background of all pupils must be taken into account when planning teaching, so that the topics that are included in the core content in this guidance [the statutory guidance] are appropriately handled. (p12)</a:t>
            </a: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236" name="Google Shape;236;p4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11</a:t>
            </a:fld>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50"/>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Pupils with SEND</a:t>
            </a:r>
            <a:endParaRPr dirty="0"/>
          </a:p>
        </p:txBody>
      </p:sp>
      <p:sp>
        <p:nvSpPr>
          <p:cNvPr id="242" name="Google Shape;242;p50"/>
          <p:cNvSpPr txBox="1">
            <a:spLocks noGrp="1"/>
          </p:cNvSpPr>
          <p:nvPr>
            <p:ph type="body" idx="1"/>
          </p:nvPr>
        </p:nvSpPr>
        <p:spPr>
          <a:xfrm>
            <a:off x="270000" y="914400"/>
            <a:ext cx="7851300" cy="3437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You will need to </a:t>
            </a:r>
            <a:r>
              <a:rPr lang="en-GB" sz="1800" b="1" dirty="0"/>
              <a:t>plan lessons to allow all pupils to access and practise the core knowledge</a:t>
            </a:r>
            <a:r>
              <a:rPr lang="en-GB" sz="1800" dirty="0"/>
              <a:t>, using your expertise as you normally would.</a:t>
            </a:r>
            <a:endParaRPr sz="1800" dirty="0"/>
          </a:p>
          <a:p>
            <a:pPr marL="0" lvl="0" indent="0" algn="l" rtl="0">
              <a:spcBef>
                <a:spcPts val="1600"/>
              </a:spcBef>
              <a:spcAft>
                <a:spcPts val="1600"/>
              </a:spcAft>
              <a:buNone/>
            </a:pPr>
            <a:r>
              <a:rPr lang="en-GB" sz="1800" dirty="0"/>
              <a:t>You might want to link lesson outcomes with statutory ‘preparing for adulthood’ outcomes for those with an education, health and care (EHC) plan. (See </a:t>
            </a:r>
            <a:r>
              <a:rPr lang="en-GB" sz="1800" u="sng" dirty="0">
                <a:solidFill>
                  <a:srgbClr val="0000FF"/>
                </a:solidFill>
                <a:hlinkClick r:id="rId3">
                  <a:extLst>
                    <a:ext uri="{A12FA001-AC4F-418D-AE19-62706E023703}">
                      <ahyp:hlinkClr xmlns:ahyp="http://schemas.microsoft.com/office/drawing/2018/hyperlinkcolor" val="tx"/>
                    </a:ext>
                  </a:extLst>
                </a:hlinkClick>
              </a:rPr>
              <a:t>SEND code of practice</a:t>
            </a:r>
            <a:r>
              <a:rPr lang="en-GB" sz="1800" dirty="0"/>
              <a:t>, section 8.)</a:t>
            </a:r>
            <a:endParaRPr sz="1800" b="1" dirty="0"/>
          </a:p>
        </p:txBody>
      </p:sp>
      <p:sp>
        <p:nvSpPr>
          <p:cNvPr id="243" name="Google Shape;243;p50"/>
          <p:cNvSpPr txBox="1"/>
          <p:nvPr/>
        </p:nvSpPr>
        <p:spPr>
          <a:xfrm>
            <a:off x="270000" y="3015475"/>
            <a:ext cx="8410800" cy="17955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GB" sz="1600" b="1" dirty="0">
                <a:solidFill>
                  <a:schemeClr val="tx1"/>
                </a:solidFill>
              </a:rPr>
              <a:t>STATUTORY GUIDANCE</a:t>
            </a:r>
            <a:endParaRPr sz="1600" b="1" dirty="0">
              <a:solidFill>
                <a:schemeClr val="tx1"/>
              </a:solidFill>
            </a:endParaRPr>
          </a:p>
          <a:p>
            <a:pPr marL="0" lvl="0" indent="0" algn="l" rtl="0">
              <a:spcBef>
                <a:spcPts val="0"/>
              </a:spcBef>
              <a:spcAft>
                <a:spcPts val="0"/>
              </a:spcAft>
              <a:buNone/>
            </a:pPr>
            <a:r>
              <a:rPr lang="en-GB" sz="1800" dirty="0">
                <a:solidFill>
                  <a:schemeClr val="tx1"/>
                </a:solidFill>
              </a:rPr>
              <a:t>In special schools and for some SEND pupils in mainstream schools there may be a need to tailor content and teaching to meet the specific needs of pupils at different developmental stages. As with all teaching for these subjects, schools should ensure that their teaching is sensitive, age-appropriate, developmentally appropriate and delivered with reference to the law. (p15)</a:t>
            </a:r>
            <a:endParaRPr sz="1800" dirty="0">
              <a:solidFill>
                <a:schemeClr val="tx1"/>
              </a:solidFill>
            </a:endParaRPr>
          </a:p>
        </p:txBody>
      </p:sp>
      <p:sp>
        <p:nvSpPr>
          <p:cNvPr id="244" name="Google Shape;244;p50"/>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12</a:t>
            </a:fld>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51"/>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‘Right to withdraw’</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50" name="Google Shape;250;p51"/>
          <p:cNvSpPr txBox="1">
            <a:spLocks noGrp="1"/>
          </p:cNvSpPr>
          <p:nvPr>
            <p:ph type="body" idx="1"/>
          </p:nvPr>
        </p:nvSpPr>
        <p:spPr>
          <a:xfrm>
            <a:off x="270000" y="2229425"/>
            <a:ext cx="7189800" cy="2196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This training does not cover the considerations you must take in relation to ‘right to withdraw’. Schools must refer to the following for full information:</a:t>
            </a:r>
            <a:endParaRPr sz="1800" dirty="0"/>
          </a:p>
          <a:p>
            <a:pPr marL="457200" lvl="0" indent="-342900" algn="l" rtl="0">
              <a:spcBef>
                <a:spcPts val="1600"/>
              </a:spcBef>
              <a:spcAft>
                <a:spcPts val="0"/>
              </a:spcAft>
              <a:buSzPts val="1800"/>
              <a:buChar char="●"/>
            </a:pPr>
            <a:r>
              <a:rPr lang="en-GB" sz="1800" u="sng" dirty="0">
                <a:solidFill>
                  <a:srgbClr val="0000FF"/>
                </a:solidFill>
                <a:hlinkClick r:id="rId3">
                  <a:extLst>
                    <a:ext uri="{A12FA001-AC4F-418D-AE19-62706E023703}">
                      <ahyp:hlinkClr xmlns:ahyp="http://schemas.microsoft.com/office/drawing/2018/hyperlinkcolor" val="tx"/>
                    </a:ext>
                  </a:extLst>
                </a:hlinkClick>
              </a:rPr>
              <a:t>statutory guidance</a:t>
            </a:r>
            <a:r>
              <a:rPr lang="en-GB" sz="1800" dirty="0">
                <a:solidFill>
                  <a:srgbClr val="0000FF"/>
                </a:solidFill>
              </a:rPr>
              <a:t>  </a:t>
            </a:r>
            <a:endParaRPr sz="1800" dirty="0">
              <a:solidFill>
                <a:srgbClr val="0000FF"/>
              </a:solidFill>
            </a:endParaRPr>
          </a:p>
          <a:p>
            <a:pPr marL="457200" lvl="0" indent="-342900" algn="l" rtl="0">
              <a:spcBef>
                <a:spcPts val="0"/>
              </a:spcBef>
              <a:spcAft>
                <a:spcPts val="0"/>
              </a:spcAft>
              <a:buSzPts val="1800"/>
              <a:buChar char="●"/>
            </a:pPr>
            <a:r>
              <a:rPr lang="en-GB" sz="1800" dirty="0"/>
              <a:t>implementation guide </a:t>
            </a:r>
            <a:endParaRPr sz="1800" dirty="0"/>
          </a:p>
        </p:txBody>
      </p:sp>
      <p:sp>
        <p:nvSpPr>
          <p:cNvPr id="251" name="Google Shape;251;p51"/>
          <p:cNvSpPr txBox="1">
            <a:spLocks noGrp="1"/>
          </p:cNvSpPr>
          <p:nvPr>
            <p:ph type="body" idx="1"/>
          </p:nvPr>
        </p:nvSpPr>
        <p:spPr>
          <a:xfrm>
            <a:off x="346200" y="914400"/>
            <a:ext cx="7245000" cy="1080300"/>
          </a:xfrm>
          <a:prstGeom prst="rect">
            <a:avLst/>
          </a:prstGeom>
          <a:solidFill>
            <a:srgbClr val="F3F2F1"/>
          </a:solidFill>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t>STATUTORY GUIDANCE</a:t>
            </a:r>
            <a:br>
              <a:rPr lang="en-GB" sz="1800" i="1" dirty="0"/>
            </a:br>
            <a:r>
              <a:rPr lang="en-GB" sz="1800" dirty="0"/>
              <a:t>Parents have the right to request that their child be withdrawn from some or all of sex education delivered as part of statutory RSE. (p18)</a:t>
            </a:r>
            <a:endParaRPr sz="1800" dirty="0"/>
          </a:p>
          <a:p>
            <a:pPr marL="0" lvl="0" indent="0" algn="l" rtl="0">
              <a:spcBef>
                <a:spcPts val="1600"/>
              </a:spcBef>
              <a:spcAft>
                <a:spcPts val="1600"/>
              </a:spcAft>
              <a:buNone/>
            </a:pPr>
            <a:endParaRPr sz="1800" dirty="0"/>
          </a:p>
        </p:txBody>
      </p:sp>
      <p:sp>
        <p:nvSpPr>
          <p:cNvPr id="252" name="Google Shape;252;p5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13</a:t>
            </a:fld>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52"/>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Teacher wellbeing</a:t>
            </a:r>
            <a:endParaRPr dirty="0"/>
          </a:p>
        </p:txBody>
      </p:sp>
      <p:sp>
        <p:nvSpPr>
          <p:cNvPr id="258" name="Google Shape;258;p52"/>
          <p:cNvSpPr txBox="1">
            <a:spLocks noGrp="1"/>
          </p:cNvSpPr>
          <p:nvPr>
            <p:ph type="body" idx="1"/>
          </p:nvPr>
        </p:nvSpPr>
        <p:spPr>
          <a:xfrm>
            <a:off x="270000" y="914400"/>
            <a:ext cx="79473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The new curriculum covers a wide range of topics, some of which individual teachers might find personally challenging in different ways. </a:t>
            </a:r>
            <a:endParaRPr sz="1800" dirty="0"/>
          </a:p>
          <a:p>
            <a:pPr marL="0" lvl="0" indent="0" algn="l" rtl="0">
              <a:spcBef>
                <a:spcPts val="1600"/>
              </a:spcBef>
              <a:spcAft>
                <a:spcPts val="0"/>
              </a:spcAft>
              <a:buNone/>
            </a:pPr>
            <a:r>
              <a:rPr lang="en-GB" sz="1800" dirty="0"/>
              <a:t>It is important to feel you can ask for support or raise questions if: </a:t>
            </a:r>
            <a:endParaRPr sz="1800" dirty="0"/>
          </a:p>
          <a:p>
            <a:pPr marL="457200" lvl="0" indent="-342900" algn="l" rtl="0">
              <a:spcBef>
                <a:spcPts val="1600"/>
              </a:spcBef>
              <a:spcAft>
                <a:spcPts val="0"/>
              </a:spcAft>
              <a:buSzPts val="1800"/>
              <a:buChar char="●"/>
            </a:pPr>
            <a:r>
              <a:rPr lang="en-GB" sz="1800" b="1" dirty="0"/>
              <a:t>you have personal experience</a:t>
            </a:r>
            <a:r>
              <a:rPr lang="en-GB" sz="1800" dirty="0"/>
              <a:t> of a topic which makes teaching that content particularly challenging for you</a:t>
            </a:r>
            <a:endParaRPr sz="1800" dirty="0"/>
          </a:p>
          <a:p>
            <a:pPr marL="457200" lvl="0" indent="-342900" algn="l" rtl="0">
              <a:spcBef>
                <a:spcPts val="0"/>
              </a:spcBef>
              <a:spcAft>
                <a:spcPts val="0"/>
              </a:spcAft>
              <a:buSzPts val="1800"/>
              <a:buChar char="●"/>
            </a:pPr>
            <a:r>
              <a:rPr lang="en-GB" sz="1800" b="1" dirty="0"/>
              <a:t>you have personal views</a:t>
            </a:r>
            <a:r>
              <a:rPr lang="en-GB" sz="1800" dirty="0"/>
              <a:t> on a topic that mean you need to discuss how you can ensure the teaching is delivered objectively</a:t>
            </a:r>
            <a:endParaRPr sz="1800" dirty="0"/>
          </a:p>
          <a:p>
            <a:pPr marL="0" lvl="0" indent="0" algn="l" rtl="0">
              <a:spcBef>
                <a:spcPts val="1600"/>
              </a:spcBef>
              <a:spcAft>
                <a:spcPts val="0"/>
              </a:spcAft>
              <a:buNone/>
            </a:pPr>
            <a:r>
              <a:rPr lang="en-GB" sz="1800" dirty="0"/>
              <a:t>Talk to your line manager, in the first instance, if you do need support.  </a:t>
            </a:r>
            <a:endParaRPr sz="1800" dirty="0"/>
          </a:p>
          <a:p>
            <a:pPr marL="0" lvl="0" indent="0" algn="l" rtl="0">
              <a:spcBef>
                <a:spcPts val="1600"/>
              </a:spcBef>
              <a:spcAft>
                <a:spcPts val="0"/>
              </a:spcAft>
              <a:buNone/>
            </a:pPr>
            <a:endParaRPr sz="1800" dirty="0"/>
          </a:p>
          <a:p>
            <a:pPr marL="0" lvl="0" indent="0" algn="l" rtl="0">
              <a:spcBef>
                <a:spcPts val="0"/>
              </a:spcBef>
              <a:spcAft>
                <a:spcPts val="0"/>
              </a:spcAft>
              <a:buNone/>
            </a:pPr>
            <a:endParaRPr sz="1800" dirty="0"/>
          </a:p>
        </p:txBody>
      </p:sp>
      <p:sp>
        <p:nvSpPr>
          <p:cNvPr id="259" name="Google Shape;259;p5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14</a:t>
            </a:fld>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53"/>
          <p:cNvSpPr txBox="1">
            <a:spLocks noGrp="1"/>
          </p:cNvSpPr>
          <p:nvPr>
            <p:ph type="title"/>
          </p:nvPr>
        </p:nvSpPr>
        <p:spPr>
          <a:xfrm>
            <a:off x="2551650" y="2150850"/>
            <a:ext cx="40407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Safeguarding</a:t>
            </a:r>
            <a:endParaRPr dirty="0">
              <a:solidFill>
                <a:srgbClr val="FFFFFF"/>
              </a:solidFill>
            </a:endParaRPr>
          </a:p>
        </p:txBody>
      </p:sp>
      <p:sp>
        <p:nvSpPr>
          <p:cNvPr id="265" name="Google Shape;265;p5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15</a:t>
            </a:fld>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54"/>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Safeguarding (1)</a:t>
            </a:r>
            <a:endParaRPr dirty="0"/>
          </a:p>
        </p:txBody>
      </p:sp>
      <p:sp>
        <p:nvSpPr>
          <p:cNvPr id="271" name="Google Shape;271;p54"/>
          <p:cNvSpPr txBox="1">
            <a:spLocks noGrp="1"/>
          </p:cNvSpPr>
          <p:nvPr>
            <p:ph type="body" idx="1"/>
          </p:nvPr>
        </p:nvSpPr>
        <p:spPr>
          <a:xfrm>
            <a:off x="270000" y="914400"/>
            <a:ext cx="79473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Pupils may be affected by issues discussed in lessons. </a:t>
            </a:r>
            <a:endParaRPr sz="1800" dirty="0"/>
          </a:p>
          <a:p>
            <a:pPr marL="0" lvl="0" indent="0" algn="l" rtl="0">
              <a:spcBef>
                <a:spcPts val="1000"/>
              </a:spcBef>
              <a:spcAft>
                <a:spcPts val="0"/>
              </a:spcAft>
              <a:buNone/>
            </a:pPr>
            <a:r>
              <a:rPr lang="en-GB" sz="1800" dirty="0"/>
              <a:t>Let your designated safeguarding lead or deputy and any other relevant staff, such as pastoral leads, know what you are teaching. This will enable them to identify and speak to relevant pupils, especially those who they know may have been directly impacted by issues covered in the lessons and those with adverse childhood experiences. </a:t>
            </a:r>
            <a:endParaRPr sz="1800" dirty="0"/>
          </a:p>
          <a:p>
            <a:pPr marL="0" lvl="0" indent="0" algn="l" rtl="0">
              <a:spcBef>
                <a:spcPts val="1000"/>
              </a:spcBef>
              <a:spcAft>
                <a:spcPts val="0"/>
              </a:spcAft>
              <a:buNone/>
            </a:pPr>
            <a:r>
              <a:rPr lang="en-GB" sz="1800" dirty="0"/>
              <a:t>Teachers may need to deal with disclosures or concerns (e.g. of abuse or offending behaviour) in a way that safeguards pupils in line with school policies, especially the child protection policy.</a:t>
            </a: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272" name="Google Shape;272;p5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16</a:t>
            </a:fld>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55"/>
          <p:cNvSpPr txBox="1">
            <a:spLocks noGrp="1"/>
          </p:cNvSpPr>
          <p:nvPr>
            <p:ph type="title"/>
          </p:nvPr>
        </p:nvSpPr>
        <p:spPr>
          <a:xfrm>
            <a:off x="2782200" y="2150850"/>
            <a:ext cx="35796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Ground rules</a:t>
            </a:r>
            <a:endParaRPr dirty="0">
              <a:solidFill>
                <a:srgbClr val="FFFFFF"/>
              </a:solidFill>
            </a:endParaRPr>
          </a:p>
        </p:txBody>
      </p:sp>
      <p:sp>
        <p:nvSpPr>
          <p:cNvPr id="278" name="Google Shape;278;p5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17</a:t>
            </a:fld>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56"/>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Create class ground rules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84" name="Google Shape;284;p56"/>
          <p:cNvSpPr txBox="1">
            <a:spLocks noGrp="1"/>
          </p:cNvSpPr>
          <p:nvPr>
            <p:ph type="body" idx="1"/>
          </p:nvPr>
        </p:nvSpPr>
        <p:spPr>
          <a:xfrm>
            <a:off x="270000" y="914400"/>
            <a:ext cx="738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Clear class ground rules can help when teaching about sensitive topics. They also support confidentiality and safeguarding of pupils. </a:t>
            </a:r>
            <a:endParaRPr sz="1800" dirty="0"/>
          </a:p>
          <a:p>
            <a:pPr marL="0" lvl="0" indent="0" algn="l" rtl="0">
              <a:spcBef>
                <a:spcPts val="1600"/>
              </a:spcBef>
              <a:spcAft>
                <a:spcPts val="0"/>
              </a:spcAft>
              <a:buNone/>
            </a:pPr>
            <a:r>
              <a:rPr lang="en-GB" sz="1800" dirty="0"/>
              <a:t>Good practice is for ground rules to be: </a:t>
            </a:r>
            <a:endParaRPr sz="1800" dirty="0"/>
          </a:p>
          <a:p>
            <a:pPr marL="457200" lvl="0" indent="-342900" algn="l" rtl="0">
              <a:spcBef>
                <a:spcPts val="1600"/>
              </a:spcBef>
              <a:spcAft>
                <a:spcPts val="0"/>
              </a:spcAft>
              <a:buSzPts val="1800"/>
              <a:buChar char="●"/>
            </a:pPr>
            <a:r>
              <a:rPr lang="en-GB" sz="1800" b="1" dirty="0"/>
              <a:t>discussed</a:t>
            </a:r>
            <a:r>
              <a:rPr lang="en-GB" sz="1800" dirty="0"/>
              <a:t> and understood by all</a:t>
            </a:r>
            <a:endParaRPr sz="1800" dirty="0"/>
          </a:p>
          <a:p>
            <a:pPr marL="457200" lvl="0" indent="-342900" algn="l" rtl="0">
              <a:spcBef>
                <a:spcPts val="0"/>
              </a:spcBef>
              <a:spcAft>
                <a:spcPts val="0"/>
              </a:spcAft>
              <a:buSzPts val="1800"/>
              <a:buChar char="●"/>
            </a:pPr>
            <a:r>
              <a:rPr lang="en-GB" sz="1800" b="1" dirty="0"/>
              <a:t>clear</a:t>
            </a:r>
            <a:r>
              <a:rPr lang="en-GB" sz="1800" dirty="0"/>
              <a:t> and practical</a:t>
            </a:r>
            <a:endParaRPr sz="1800" dirty="0"/>
          </a:p>
          <a:p>
            <a:pPr marL="457200" lvl="0" indent="-342900" algn="l" rtl="0">
              <a:spcBef>
                <a:spcPts val="0"/>
              </a:spcBef>
              <a:spcAft>
                <a:spcPts val="0"/>
              </a:spcAft>
              <a:buSzPts val="1800"/>
              <a:buChar char="●"/>
            </a:pPr>
            <a:r>
              <a:rPr lang="en-GB" sz="1800" b="1" dirty="0"/>
              <a:t>modelled</a:t>
            </a:r>
            <a:r>
              <a:rPr lang="en-GB" sz="1800" dirty="0"/>
              <a:t> by the teacher</a:t>
            </a:r>
            <a:endParaRPr sz="1800" dirty="0"/>
          </a:p>
          <a:p>
            <a:pPr marL="457200" lvl="0" indent="-342900" algn="l" rtl="0">
              <a:spcBef>
                <a:spcPts val="0"/>
              </a:spcBef>
              <a:spcAft>
                <a:spcPts val="0"/>
              </a:spcAft>
              <a:buSzPts val="1800"/>
              <a:buChar char="●"/>
            </a:pPr>
            <a:r>
              <a:rPr lang="en-GB" sz="1800" b="1" dirty="0"/>
              <a:t>followed</a:t>
            </a:r>
            <a:r>
              <a:rPr lang="en-GB" sz="1800" dirty="0"/>
              <a:t> consistently and enforced </a:t>
            </a:r>
            <a:endParaRPr sz="1800" dirty="0"/>
          </a:p>
          <a:p>
            <a:pPr marL="457200" lvl="0" indent="-342900" algn="l" rtl="0">
              <a:spcBef>
                <a:spcPts val="0"/>
              </a:spcBef>
              <a:spcAft>
                <a:spcPts val="0"/>
              </a:spcAft>
              <a:buSzPts val="1800"/>
              <a:buChar char="●"/>
            </a:pPr>
            <a:r>
              <a:rPr lang="en-GB" sz="1800" b="1" dirty="0"/>
              <a:t>updated</a:t>
            </a:r>
            <a:r>
              <a:rPr lang="en-GB" sz="1800" dirty="0"/>
              <a:t> when needed</a:t>
            </a:r>
            <a:endParaRPr sz="1800" dirty="0"/>
          </a:p>
          <a:p>
            <a:pPr marL="457200" lvl="0" indent="-342900" algn="l" rtl="0">
              <a:spcBef>
                <a:spcPts val="0"/>
              </a:spcBef>
              <a:spcAft>
                <a:spcPts val="0"/>
              </a:spcAft>
              <a:buSzPts val="1800"/>
              <a:buChar char="●"/>
            </a:pPr>
            <a:r>
              <a:rPr lang="en-GB" sz="1800" b="1" dirty="0"/>
              <a:t>visible</a:t>
            </a:r>
            <a:r>
              <a:rPr lang="en-GB" sz="1800" dirty="0"/>
              <a:t> in lessons (for example, posters)</a:t>
            </a:r>
            <a:endParaRPr sz="1800" dirty="0"/>
          </a:p>
          <a:p>
            <a:pPr marL="0" lvl="0" indent="0" algn="l" rtl="0">
              <a:spcBef>
                <a:spcPts val="1600"/>
              </a:spcBef>
              <a:spcAft>
                <a:spcPts val="1600"/>
              </a:spcAft>
              <a:buNone/>
            </a:pPr>
            <a:endParaRPr sz="1800" dirty="0"/>
          </a:p>
        </p:txBody>
      </p:sp>
      <p:sp>
        <p:nvSpPr>
          <p:cNvPr id="285" name="Google Shape;285;p5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18</a:t>
            </a:fld>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57"/>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Example ground rules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91" name="Google Shape;291;p57"/>
          <p:cNvSpPr txBox="1">
            <a:spLocks noGrp="1"/>
          </p:cNvSpPr>
          <p:nvPr>
            <p:ph type="body" idx="1"/>
          </p:nvPr>
        </p:nvSpPr>
        <p:spPr>
          <a:xfrm>
            <a:off x="270000" y="914400"/>
            <a:ext cx="738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b="1" dirty="0"/>
              <a:t>Respect privacy</a:t>
            </a:r>
            <a:r>
              <a:rPr lang="en-GB" sz="1800" dirty="0"/>
              <a:t>. We can discuss examples but do not use names or descriptions that identify anyone, including ourselves. </a:t>
            </a:r>
            <a:endParaRPr sz="1800" dirty="0"/>
          </a:p>
          <a:p>
            <a:pPr marL="0" lvl="0" indent="0" algn="l" rtl="0">
              <a:spcBef>
                <a:spcPts val="1600"/>
              </a:spcBef>
              <a:spcAft>
                <a:spcPts val="0"/>
              </a:spcAft>
              <a:buClr>
                <a:schemeClr val="dk1"/>
              </a:buClr>
              <a:buSzPts val="1100"/>
              <a:buFont typeface="Arial"/>
              <a:buNone/>
            </a:pPr>
            <a:r>
              <a:rPr lang="en-GB" sz="1800" b="1" dirty="0"/>
              <a:t>Listen to others</a:t>
            </a:r>
            <a:r>
              <a:rPr lang="en-GB" sz="1800" dirty="0"/>
              <a:t>. It is okay to disagree with each other, but we should listen properly before making assumptions or deciding how to respond. When disagreeing, challenge the statement not the person.</a:t>
            </a:r>
            <a:endParaRPr sz="1800" dirty="0"/>
          </a:p>
          <a:p>
            <a:pPr marL="0" lvl="0" indent="0" algn="l" rtl="0">
              <a:spcBef>
                <a:spcPts val="1600"/>
              </a:spcBef>
              <a:spcAft>
                <a:spcPts val="0"/>
              </a:spcAft>
              <a:buClr>
                <a:schemeClr val="dk1"/>
              </a:buClr>
              <a:buSzPts val="1100"/>
              <a:buFont typeface="Arial"/>
              <a:buNone/>
            </a:pPr>
            <a:r>
              <a:rPr lang="en-GB" sz="1800" b="1" dirty="0"/>
              <a:t>No judgement</a:t>
            </a:r>
            <a:r>
              <a:rPr lang="en-GB" sz="1800" dirty="0"/>
              <a:t>. We can explore beliefs and misunderstandings about a topic without fear of being judged. </a:t>
            </a:r>
            <a:endParaRPr sz="1800" dirty="0"/>
          </a:p>
          <a:p>
            <a:pPr marL="0" lvl="0" indent="0" algn="l" rtl="0">
              <a:spcBef>
                <a:spcPts val="1600"/>
              </a:spcBef>
              <a:spcAft>
                <a:spcPts val="0"/>
              </a:spcAft>
              <a:buClr>
                <a:schemeClr val="dk1"/>
              </a:buClr>
              <a:buSzPts val="1100"/>
              <a:buFont typeface="Arial"/>
              <a:buNone/>
            </a:pPr>
            <a:r>
              <a:rPr lang="en-GB" sz="1800" b="1" dirty="0"/>
              <a:t>Choose level of participation. </a:t>
            </a:r>
            <a:r>
              <a:rPr lang="en-GB" sz="1800" dirty="0"/>
              <a:t>Everyone has the right to choose not to answer a question or join discussion. We never put anyone ‘on the spot’ (no personal questions or pressure to answer).</a:t>
            </a:r>
            <a:endParaRPr sz="1800" dirty="0"/>
          </a:p>
          <a:p>
            <a:pPr marL="0" lvl="0" indent="0" algn="l" rtl="0">
              <a:spcBef>
                <a:spcPts val="1600"/>
              </a:spcBef>
              <a:spcAft>
                <a:spcPts val="0"/>
              </a:spcAft>
              <a:buClr>
                <a:schemeClr val="dk1"/>
              </a:buClr>
              <a:buSzPts val="1100"/>
              <a:buFont typeface="Arial"/>
              <a:buNone/>
            </a:pPr>
            <a:endParaRPr sz="1800" b="1" dirty="0"/>
          </a:p>
          <a:p>
            <a:pPr marL="0" lvl="0" indent="0" algn="l" rtl="0">
              <a:spcBef>
                <a:spcPts val="1600"/>
              </a:spcBef>
              <a:spcAft>
                <a:spcPts val="1600"/>
              </a:spcAft>
              <a:buClr>
                <a:schemeClr val="dk1"/>
              </a:buClr>
              <a:buSzPts val="1100"/>
              <a:buFont typeface="Arial"/>
              <a:buNone/>
            </a:pPr>
            <a:endParaRPr sz="1800" b="1" dirty="0"/>
          </a:p>
        </p:txBody>
      </p:sp>
      <p:sp>
        <p:nvSpPr>
          <p:cNvPr id="292" name="Google Shape;292;p5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19</a:t>
            </a:fld>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38"/>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Contents </a:t>
            </a:r>
            <a:endParaRPr dirty="0"/>
          </a:p>
        </p:txBody>
      </p:sp>
      <p:sp>
        <p:nvSpPr>
          <p:cNvPr id="157" name="Google Shape;157;p3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a:t>
            </a:fld>
            <a:endParaRPr dirty="0"/>
          </a:p>
        </p:txBody>
      </p:sp>
      <p:sp>
        <p:nvSpPr>
          <p:cNvPr id="2" name="TextBox 1">
            <a:extLst>
              <a:ext uri="{FF2B5EF4-FFF2-40B4-BE49-F238E27FC236}">
                <a16:creationId xmlns:a16="http://schemas.microsoft.com/office/drawing/2014/main" id="{AC9DCD7D-34E4-49B5-BA4E-0A3C2857D978}"/>
              </a:ext>
            </a:extLst>
          </p:cNvPr>
          <p:cNvSpPr txBox="1"/>
          <p:nvPr/>
        </p:nvSpPr>
        <p:spPr>
          <a:xfrm>
            <a:off x="381837" y="999811"/>
            <a:ext cx="8606414" cy="3323987"/>
          </a:xfrm>
          <a:prstGeom prst="rect">
            <a:avLst/>
          </a:prstGeom>
          <a:noFill/>
        </p:spPr>
        <p:txBody>
          <a:bodyPr wrap="square" rtlCol="0">
            <a:spAutoFit/>
          </a:bodyPr>
          <a:lstStyle/>
          <a:p>
            <a:pPr marL="0" marR="0" indent="0" algn="l" rtl="0" fontAlgn="t">
              <a:lnSpc>
                <a:spcPct val="150000"/>
              </a:lnSpc>
              <a:spcBef>
                <a:spcPts val="0"/>
              </a:spcBef>
              <a:spcAft>
                <a:spcPts val="0"/>
              </a:spcAft>
            </a:pP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 3</a:t>
            </a:r>
            <a:r>
              <a:rPr lang="en-GB" sz="2000" dirty="0">
                <a:solidFill>
                  <a:schemeClr val="accent1"/>
                </a:solidFill>
                <a:latin typeface="Arial" panose="020B0604020202020204" pitchFamily="34" charset="0"/>
                <a:ea typeface="Arial" panose="020B0604020202020204" pitchFamily="34" charset="0"/>
              </a:rPr>
              <a:t>	</a:t>
            </a: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About this training module </a:t>
            </a:r>
            <a:endParaRPr lang="en-GB" sz="2000" b="0" i="0" u="none" strike="noStrike" dirty="0">
              <a:solidFill>
                <a:schemeClr val="accent1"/>
              </a:solidFill>
              <a:effectLst/>
              <a:latin typeface="Arial" panose="020B0604020202020204" pitchFamily="34" charset="0"/>
            </a:endParaRPr>
          </a:p>
          <a:p>
            <a:pPr marL="0" marR="0" indent="0" algn="l" rtl="0" fontAlgn="t">
              <a:lnSpc>
                <a:spcPct val="150000"/>
              </a:lnSpc>
              <a:spcBef>
                <a:spcPts val="0"/>
              </a:spcBef>
              <a:spcAft>
                <a:spcPts val="0"/>
              </a:spcAft>
            </a:pP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 5</a:t>
            </a:r>
            <a:r>
              <a:rPr lang="en-GB" sz="2000" dirty="0">
                <a:solidFill>
                  <a:schemeClr val="accent1"/>
                </a:solidFill>
                <a:latin typeface="Arial" panose="020B0604020202020204" pitchFamily="34" charset="0"/>
                <a:ea typeface="Arial" panose="020B0604020202020204" pitchFamily="34" charset="0"/>
              </a:rPr>
              <a:t>	</a:t>
            </a: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Teaching the new curriculum</a:t>
            </a:r>
            <a:endParaRPr lang="en-GB" sz="2000" b="0" i="0" u="none" strike="noStrike" dirty="0">
              <a:solidFill>
                <a:schemeClr val="accent1"/>
              </a:solidFill>
              <a:effectLst/>
              <a:latin typeface="Arial" panose="020B0604020202020204" pitchFamily="34" charset="0"/>
            </a:endParaRPr>
          </a:p>
          <a:p>
            <a:pPr marL="0" marR="0" indent="0" algn="l" rtl="0" fontAlgn="t">
              <a:lnSpc>
                <a:spcPct val="150000"/>
              </a:lnSpc>
              <a:spcBef>
                <a:spcPts val="0"/>
              </a:spcBef>
              <a:spcAft>
                <a:spcPts val="0"/>
              </a:spcAft>
            </a:pP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17</a:t>
            </a:r>
            <a:r>
              <a:rPr lang="en-GB" sz="2000" dirty="0">
                <a:solidFill>
                  <a:schemeClr val="accent1"/>
                </a:solidFill>
                <a:latin typeface="Arial" panose="020B0604020202020204" pitchFamily="34" charset="0"/>
                <a:ea typeface="Arial" panose="020B0604020202020204" pitchFamily="34" charset="0"/>
              </a:rPr>
              <a:t>	</a:t>
            </a: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Safeguarding </a:t>
            </a:r>
            <a:endParaRPr lang="en-GB" sz="2000" b="0" i="0" u="none" strike="noStrike" dirty="0">
              <a:solidFill>
                <a:schemeClr val="accent1"/>
              </a:solidFill>
              <a:effectLst/>
              <a:latin typeface="Arial" panose="020B0604020202020204" pitchFamily="34" charset="0"/>
            </a:endParaRPr>
          </a:p>
          <a:p>
            <a:pPr marL="0" marR="0" indent="0" algn="l" rtl="0" fontAlgn="t">
              <a:lnSpc>
                <a:spcPct val="150000"/>
              </a:lnSpc>
              <a:spcBef>
                <a:spcPts val="0"/>
              </a:spcBef>
              <a:spcAft>
                <a:spcPts val="0"/>
              </a:spcAft>
            </a:pP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19</a:t>
            </a:r>
            <a:r>
              <a:rPr lang="en-GB" sz="2000" dirty="0">
                <a:solidFill>
                  <a:schemeClr val="accent1"/>
                </a:solidFill>
                <a:latin typeface="Arial" panose="020B0604020202020204" pitchFamily="34" charset="0"/>
                <a:ea typeface="Arial" panose="020B0604020202020204" pitchFamily="34" charset="0"/>
              </a:rPr>
              <a:t>	</a:t>
            </a: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Ground rules</a:t>
            </a:r>
            <a:endParaRPr lang="en-GB" sz="2000" b="0" i="0" u="none" strike="noStrike" dirty="0">
              <a:solidFill>
                <a:schemeClr val="accent1"/>
              </a:solidFill>
              <a:effectLst/>
              <a:latin typeface="Arial" panose="020B0604020202020204" pitchFamily="34" charset="0"/>
            </a:endParaRPr>
          </a:p>
          <a:p>
            <a:pPr marL="0" marR="0" indent="0" algn="l" rtl="0" fontAlgn="t">
              <a:lnSpc>
                <a:spcPct val="150000"/>
              </a:lnSpc>
              <a:spcBef>
                <a:spcPts val="0"/>
              </a:spcBef>
              <a:spcAft>
                <a:spcPts val="0"/>
              </a:spcAft>
            </a:pP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22</a:t>
            </a:r>
            <a:r>
              <a:rPr lang="en-GB" sz="2000" dirty="0">
                <a:solidFill>
                  <a:schemeClr val="accent1"/>
                </a:solidFill>
                <a:latin typeface="Arial" panose="020B0604020202020204" pitchFamily="34" charset="0"/>
                <a:ea typeface="Arial" panose="020B0604020202020204" pitchFamily="34" charset="0"/>
              </a:rPr>
              <a:t>	</a:t>
            </a:r>
            <a:r>
              <a:rPr lang="en-GB" sz="2000" b="1"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Secondary curriculum</a:t>
            </a:r>
            <a:endParaRPr lang="en-GB" sz="2000" b="0" i="0" u="none" strike="noStrike" dirty="0">
              <a:solidFill>
                <a:schemeClr val="accent1"/>
              </a:solidFill>
              <a:effectLst/>
              <a:latin typeface="Arial" panose="020B0604020202020204" pitchFamily="34" charset="0"/>
            </a:endParaRPr>
          </a:p>
          <a:p>
            <a:pPr marL="0" marR="0" indent="0" algn="l" rtl="0" fontAlgn="t">
              <a:lnSpc>
                <a:spcPct val="150000"/>
              </a:lnSpc>
              <a:spcBef>
                <a:spcPts val="0"/>
              </a:spcBef>
              <a:spcAft>
                <a:spcPts val="0"/>
              </a:spcAft>
            </a:pP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84</a:t>
            </a:r>
            <a:r>
              <a:rPr lang="en-GB" sz="2000" dirty="0">
                <a:solidFill>
                  <a:schemeClr val="accent1"/>
                </a:solidFill>
                <a:latin typeface="Arial" panose="020B0604020202020204" pitchFamily="34" charset="0"/>
                <a:ea typeface="Arial" panose="020B0604020202020204" pitchFamily="34" charset="0"/>
              </a:rPr>
              <a:t>	</a:t>
            </a: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Examples of good practice </a:t>
            </a:r>
            <a:endParaRPr lang="en-GB" sz="2000" b="0" i="0" u="none" strike="noStrike" dirty="0">
              <a:solidFill>
                <a:schemeClr val="accent1"/>
              </a:solidFill>
              <a:effectLst/>
              <a:latin typeface="Arial" panose="020B0604020202020204" pitchFamily="34" charset="0"/>
            </a:endParaRPr>
          </a:p>
          <a:p>
            <a:pPr marL="0" marR="0" indent="0" algn="l" rtl="0" fontAlgn="t">
              <a:lnSpc>
                <a:spcPct val="150000"/>
              </a:lnSpc>
              <a:spcBef>
                <a:spcPts val="0"/>
              </a:spcBef>
              <a:spcAft>
                <a:spcPts val="0"/>
              </a:spcAft>
            </a:pP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90</a:t>
            </a:r>
            <a:r>
              <a:rPr lang="en-GB" sz="2000" dirty="0">
                <a:solidFill>
                  <a:schemeClr val="accent1"/>
                </a:solidFill>
                <a:latin typeface="Arial" panose="020B0604020202020204" pitchFamily="34" charset="0"/>
                <a:ea typeface="Arial" panose="020B0604020202020204" pitchFamily="34" charset="0"/>
              </a:rPr>
              <a:t>	</a:t>
            </a: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Activities and templates for trainers</a:t>
            </a:r>
            <a:endParaRPr lang="en-GB" sz="2000" dirty="0">
              <a:solidFill>
                <a:schemeClr val="accent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58"/>
          <p:cNvSpPr txBox="1">
            <a:spLocks noGrp="1"/>
          </p:cNvSpPr>
          <p:nvPr>
            <p:ph type="title"/>
          </p:nvPr>
        </p:nvSpPr>
        <p:spPr>
          <a:xfrm>
            <a:off x="884300" y="1906950"/>
            <a:ext cx="7294500" cy="13296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Intimate and sexual relationships, including sexual health</a:t>
            </a:r>
            <a:endParaRPr dirty="0">
              <a:solidFill>
                <a:srgbClr val="FFFFFF"/>
              </a:solidFill>
            </a:endParaRPr>
          </a:p>
        </p:txBody>
      </p:sp>
      <p:sp>
        <p:nvSpPr>
          <p:cNvPr id="298" name="Google Shape;298;p5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20</a:t>
            </a:fld>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59"/>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Subjects covered by these slides </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04" name="Google Shape;304;p59"/>
          <p:cNvSpPr txBox="1">
            <a:spLocks noGrp="1"/>
          </p:cNvSpPr>
          <p:nvPr>
            <p:ph type="body" idx="1"/>
          </p:nvPr>
        </p:nvSpPr>
        <p:spPr>
          <a:xfrm>
            <a:off x="270000" y="914400"/>
            <a:ext cx="78342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The content is divided into the following sections for ease of reference: </a:t>
            </a:r>
            <a:endParaRPr sz="1800" dirty="0"/>
          </a:p>
          <a:p>
            <a:pPr marL="457200" lvl="0" indent="-342900" algn="l" rtl="0">
              <a:spcBef>
                <a:spcPts val="1600"/>
              </a:spcBef>
              <a:spcAft>
                <a:spcPts val="0"/>
              </a:spcAft>
              <a:buSzPts val="1800"/>
              <a:buChar char="●"/>
            </a:pPr>
            <a:r>
              <a:rPr lang="en-GB" sz="1800" dirty="0"/>
              <a:t>healthy intimate relationships</a:t>
            </a:r>
            <a:endParaRPr sz="1800" dirty="0"/>
          </a:p>
          <a:p>
            <a:pPr marL="457200" lvl="0" indent="-342900" algn="l" rtl="0">
              <a:spcBef>
                <a:spcPts val="0"/>
              </a:spcBef>
              <a:spcAft>
                <a:spcPts val="0"/>
              </a:spcAft>
              <a:buSzPts val="1800"/>
              <a:buChar char="●"/>
            </a:pPr>
            <a:r>
              <a:rPr lang="en-GB" sz="1800" dirty="0"/>
              <a:t>sexual consent and the law</a:t>
            </a:r>
            <a:endParaRPr sz="1800" dirty="0"/>
          </a:p>
          <a:p>
            <a:pPr marL="457200" lvl="0" indent="-342900" algn="l" rtl="0">
              <a:spcBef>
                <a:spcPts val="0"/>
              </a:spcBef>
              <a:spcAft>
                <a:spcPts val="0"/>
              </a:spcAft>
              <a:buSzPts val="1800"/>
              <a:buChar char="●"/>
            </a:pPr>
            <a:r>
              <a:rPr lang="en-GB" sz="1800" dirty="0"/>
              <a:t>identifying and managing sexual pressure</a:t>
            </a:r>
            <a:endParaRPr sz="1800" dirty="0"/>
          </a:p>
          <a:p>
            <a:pPr marL="457200" lvl="0" indent="-342900" algn="l" rtl="0">
              <a:spcBef>
                <a:spcPts val="0"/>
              </a:spcBef>
              <a:spcAft>
                <a:spcPts val="0"/>
              </a:spcAft>
              <a:buSzPts val="1800"/>
              <a:buChar char="●"/>
            </a:pPr>
            <a:r>
              <a:rPr lang="en-GB" sz="1800" dirty="0"/>
              <a:t>sexual relationships</a:t>
            </a:r>
            <a:endParaRPr sz="1800" dirty="0"/>
          </a:p>
          <a:p>
            <a:pPr marL="457200" lvl="0" indent="-342900" algn="l" rtl="0">
              <a:spcBef>
                <a:spcPts val="0"/>
              </a:spcBef>
              <a:spcAft>
                <a:spcPts val="0"/>
              </a:spcAft>
              <a:buSzPts val="1800"/>
              <a:buChar char="●"/>
            </a:pPr>
            <a:r>
              <a:rPr lang="en-GB" sz="1800" dirty="0"/>
              <a:t>human fertility and reproduction </a:t>
            </a:r>
            <a:endParaRPr sz="1800" dirty="0"/>
          </a:p>
          <a:p>
            <a:pPr marL="457200" lvl="0" indent="-342900" algn="l" rtl="0">
              <a:spcBef>
                <a:spcPts val="0"/>
              </a:spcBef>
              <a:spcAft>
                <a:spcPts val="0"/>
              </a:spcAft>
              <a:buSzPts val="1800"/>
              <a:buChar char="●"/>
            </a:pPr>
            <a:r>
              <a:rPr lang="en-GB" sz="1800" dirty="0"/>
              <a:t>pregnancy choices and support</a:t>
            </a:r>
            <a:endParaRPr sz="1800" dirty="0"/>
          </a:p>
          <a:p>
            <a:pPr marL="457200" lvl="0" indent="-342900" algn="l" rtl="0">
              <a:spcBef>
                <a:spcPts val="0"/>
              </a:spcBef>
              <a:spcAft>
                <a:spcPts val="0"/>
              </a:spcAft>
              <a:buSzPts val="1800"/>
              <a:buChar char="●"/>
            </a:pPr>
            <a:r>
              <a:rPr lang="en-GB" sz="1800" dirty="0"/>
              <a:t>sexually transmitted infections (STIs)</a:t>
            </a:r>
            <a:endParaRPr sz="1800" dirty="0"/>
          </a:p>
          <a:p>
            <a:pPr marL="457200" lvl="0" indent="-342900" algn="l" rtl="0">
              <a:spcBef>
                <a:spcPts val="0"/>
              </a:spcBef>
              <a:spcAft>
                <a:spcPts val="0"/>
              </a:spcAft>
              <a:buSzPts val="1800"/>
              <a:buChar char="●"/>
            </a:pPr>
            <a:r>
              <a:rPr lang="en-GB" sz="1800" dirty="0"/>
              <a:t>contraception and sexual health advice</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1600"/>
              </a:spcAft>
              <a:buClr>
                <a:schemeClr val="dk1"/>
              </a:buClr>
              <a:buSzPts val="1100"/>
              <a:buFont typeface="Arial"/>
              <a:buNone/>
            </a:pPr>
            <a:endParaRPr sz="1800" b="1" dirty="0"/>
          </a:p>
        </p:txBody>
      </p:sp>
      <p:sp>
        <p:nvSpPr>
          <p:cNvPr id="305" name="Google Shape;305;p5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21</a:t>
            </a:fld>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sp>
        <p:nvSpPr>
          <p:cNvPr id="310" name="Google Shape;310;p60"/>
          <p:cNvSpPr txBox="1">
            <a:spLocks noGrp="1"/>
          </p:cNvSpPr>
          <p:nvPr>
            <p:ph type="title"/>
          </p:nvPr>
        </p:nvSpPr>
        <p:spPr>
          <a:xfrm>
            <a:off x="1310550" y="2150850"/>
            <a:ext cx="65229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Healthy intimate relationships</a:t>
            </a:r>
            <a:endParaRPr dirty="0">
              <a:solidFill>
                <a:schemeClr val="accent1"/>
              </a:solidFill>
            </a:endParaRPr>
          </a:p>
        </p:txBody>
      </p:sp>
      <p:sp>
        <p:nvSpPr>
          <p:cNvPr id="311" name="Google Shape;311;p6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22</a:t>
            </a:fld>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15"/>
        <p:cNvGrpSpPr/>
        <p:nvPr/>
      </p:nvGrpSpPr>
      <p:grpSpPr>
        <a:xfrm>
          <a:off x="0" y="0"/>
          <a:ext cx="0" cy="0"/>
          <a:chOff x="0" y="0"/>
          <a:chExt cx="0" cy="0"/>
        </a:xfrm>
      </p:grpSpPr>
      <p:sp>
        <p:nvSpPr>
          <p:cNvPr id="316" name="Google Shape;316;p61"/>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Healthy intimate relationships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17" name="Google Shape;317;p61"/>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Building on </a:t>
            </a:r>
            <a:r>
              <a:rPr lang="en-GB" sz="1800" b="1" dirty="0"/>
              <a:t>‘respectful relationships’, </a:t>
            </a:r>
            <a:r>
              <a:rPr lang="en-GB" sz="1800" dirty="0"/>
              <a:t>teach pupils that the following characteristics contribute to healthy intimate relationships:</a:t>
            </a:r>
            <a:endParaRPr sz="1800" dirty="0"/>
          </a:p>
          <a:p>
            <a:pPr marL="457200" lvl="0" indent="-342900" algn="l" rtl="0">
              <a:spcBef>
                <a:spcPts val="1600"/>
              </a:spcBef>
              <a:spcAft>
                <a:spcPts val="0"/>
              </a:spcAft>
              <a:buSzPts val="1800"/>
              <a:buChar char="●"/>
            </a:pPr>
            <a:r>
              <a:rPr lang="en-GB" sz="1800" dirty="0"/>
              <a:t>friendship, shared interests and goals </a:t>
            </a:r>
            <a:endParaRPr sz="1800" dirty="0"/>
          </a:p>
          <a:p>
            <a:pPr marL="457200" lvl="0" indent="-342900" algn="l" rtl="0">
              <a:spcBef>
                <a:spcPts val="0"/>
              </a:spcBef>
              <a:spcAft>
                <a:spcPts val="0"/>
              </a:spcAft>
              <a:buSzPts val="1800"/>
              <a:buChar char="●"/>
            </a:pPr>
            <a:r>
              <a:rPr lang="en-GB" sz="1800" dirty="0"/>
              <a:t>mutual respect and loyalty</a:t>
            </a:r>
            <a:endParaRPr sz="1800" dirty="0"/>
          </a:p>
          <a:p>
            <a:pPr marL="457200" lvl="0" indent="-342900" algn="l" rtl="0">
              <a:spcBef>
                <a:spcPts val="0"/>
              </a:spcBef>
              <a:spcAft>
                <a:spcPts val="0"/>
              </a:spcAft>
              <a:buSzPts val="1800"/>
              <a:buChar char="●"/>
            </a:pPr>
            <a:r>
              <a:rPr lang="en-GB" sz="1800" dirty="0"/>
              <a:t>trust and consent</a:t>
            </a:r>
            <a:endParaRPr sz="1800" dirty="0"/>
          </a:p>
          <a:p>
            <a:pPr marL="0" lvl="0" indent="0" algn="l" rtl="0">
              <a:spcBef>
                <a:spcPts val="1600"/>
              </a:spcBef>
              <a:spcAft>
                <a:spcPts val="0"/>
              </a:spcAft>
              <a:buNone/>
            </a:pPr>
            <a:r>
              <a:rPr lang="en-GB" sz="1800" dirty="0"/>
              <a:t>Explain that intimate relationships, like other positive relationships (such as with friends, family), can support our mental wellbeing.</a:t>
            </a:r>
            <a:endParaRPr sz="1800" dirty="0"/>
          </a:p>
          <a:p>
            <a:pPr marL="0" lvl="0" indent="0" algn="l" rtl="0">
              <a:spcBef>
                <a:spcPts val="1600"/>
              </a:spcBef>
              <a:spcAft>
                <a:spcPts val="0"/>
              </a:spcAft>
              <a:buNone/>
            </a:pPr>
            <a:r>
              <a:rPr lang="en-GB" sz="1800" b="1" dirty="0"/>
              <a:t>Related topic: </a:t>
            </a:r>
            <a:r>
              <a:rPr lang="en-GB" sz="1800" dirty="0"/>
              <a:t>being safe (examples of unhealthy relationships).</a:t>
            </a: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318" name="Google Shape;318;p61"/>
          <p:cNvSpPr txBox="1"/>
          <p:nvPr/>
        </p:nvSpPr>
        <p:spPr>
          <a:xfrm>
            <a:off x="6178800" y="216425"/>
            <a:ext cx="2695200" cy="28803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how to recognise the characteristics and positive aspects of healthy one-to-one intimate relationships, which include mutual respect, consent, loyalty, trust, shared interests and outlook, sex and friendship.</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320" name="Google Shape;320;p61"/>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319" name="Google Shape;319;p61"/>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23</a:t>
            </a:fld>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62"/>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Diversity of intimate relationships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26" name="Google Shape;326;p62"/>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people are free to choose who they develop intimate one-to-one relationships with and that such </a:t>
            </a:r>
            <a:r>
              <a:rPr lang="en-GB" sz="1800" b="1" dirty="0"/>
              <a:t>relationships are diverse</a:t>
            </a:r>
            <a:r>
              <a:rPr lang="en-GB" sz="1800" dirty="0"/>
              <a:t>. Include reference to: </a:t>
            </a:r>
            <a:endParaRPr sz="1800" dirty="0"/>
          </a:p>
          <a:p>
            <a:pPr marL="457200" lvl="0" indent="-342900" algn="l" rtl="0">
              <a:spcBef>
                <a:spcPts val="1600"/>
              </a:spcBef>
              <a:spcAft>
                <a:spcPts val="0"/>
              </a:spcAft>
              <a:buSzPts val="1800"/>
              <a:buChar char="●"/>
            </a:pPr>
            <a:r>
              <a:rPr lang="en-GB" sz="1800" dirty="0"/>
              <a:t>same-sex / opposite-sex / non-binary relationships</a:t>
            </a:r>
            <a:endParaRPr sz="1800" dirty="0"/>
          </a:p>
          <a:p>
            <a:pPr marL="457200" lvl="0" indent="-342900" algn="l" rtl="0">
              <a:spcBef>
                <a:spcPts val="0"/>
              </a:spcBef>
              <a:spcAft>
                <a:spcPts val="0"/>
              </a:spcAft>
              <a:buSzPts val="1800"/>
              <a:buChar char="●"/>
            </a:pPr>
            <a:r>
              <a:rPr lang="en-GB" sz="1800" dirty="0"/>
              <a:t>couples who share / have different cultural influences and beliefs </a:t>
            </a:r>
            <a:endParaRPr sz="1800" dirty="0"/>
          </a:p>
          <a:p>
            <a:pPr marL="457200" lvl="0" indent="-342900" algn="l" rtl="0">
              <a:spcBef>
                <a:spcPts val="0"/>
              </a:spcBef>
              <a:spcAft>
                <a:spcPts val="0"/>
              </a:spcAft>
              <a:buSzPts val="1800"/>
              <a:buChar char="●"/>
            </a:pPr>
            <a:r>
              <a:rPr lang="en-GB" sz="1800" dirty="0"/>
              <a:t>committed relationships with or without a legal status (e.g. marriage, civil partnership, cohabiting) </a:t>
            </a:r>
            <a:endParaRPr sz="1800" dirty="0"/>
          </a:p>
          <a:p>
            <a:pPr marL="457200" lvl="0" indent="-342900" algn="l" rtl="0">
              <a:spcBef>
                <a:spcPts val="0"/>
              </a:spcBef>
              <a:spcAft>
                <a:spcPts val="0"/>
              </a:spcAft>
              <a:buSzPts val="1800"/>
              <a:buChar char="●"/>
            </a:pPr>
            <a:r>
              <a:rPr lang="en-GB" sz="1800" dirty="0"/>
              <a:t>couples that do or do not have children </a:t>
            </a:r>
            <a:endParaRPr sz="1800" dirty="0"/>
          </a:p>
          <a:p>
            <a:pPr marL="0" lvl="0" indent="0" algn="l" rtl="0">
              <a:spcBef>
                <a:spcPts val="1600"/>
              </a:spcBef>
              <a:spcAft>
                <a:spcPts val="0"/>
              </a:spcAft>
              <a:buNone/>
            </a:pPr>
            <a:r>
              <a:rPr lang="en-GB" sz="1800" dirty="0"/>
              <a:t>Explain to pupils that not everyone is in a relationship. There is nothing unusual about this and many people choose to be ‘single’. </a:t>
            </a:r>
            <a:endParaRPr sz="1800" dirty="0"/>
          </a:p>
          <a:p>
            <a:pPr marL="0" lvl="0" indent="0" algn="l" rtl="0">
              <a:spcBef>
                <a:spcPts val="1600"/>
              </a:spcBef>
              <a:spcAft>
                <a:spcPts val="1600"/>
              </a:spcAft>
              <a:buNone/>
            </a:pPr>
            <a:endParaRPr sz="1800" dirty="0"/>
          </a:p>
        </p:txBody>
      </p:sp>
      <p:sp>
        <p:nvSpPr>
          <p:cNvPr id="327" name="Google Shape;327;p62"/>
          <p:cNvSpPr txBox="1"/>
          <p:nvPr/>
        </p:nvSpPr>
        <p:spPr>
          <a:xfrm>
            <a:off x="6178800" y="216425"/>
            <a:ext cx="2695200" cy="2707645"/>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r>
              <a:rPr lang="en-GB" sz="1600" dirty="0">
                <a:solidFill>
                  <a:schemeClr val="tx1"/>
                </a:solidFill>
              </a:rPr>
              <a:t>Know how to recognise the characteristics and positive aspects of healthy one-to-one intimate relationships, which include mutual respect, consent, loyalty, trust, shared interests and outlook, sex and friendship.</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329" name="Google Shape;329;p62"/>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328" name="Google Shape;328;p62"/>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24</a:t>
            </a:fld>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4" name="Google Shape;334;p63"/>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communication </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35" name="Google Shape;335;p63"/>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in a respectful relationship people should:</a:t>
            </a:r>
            <a:endParaRPr sz="1800" dirty="0"/>
          </a:p>
          <a:p>
            <a:pPr marL="457200" lvl="0" indent="-342900" algn="l" rtl="0">
              <a:spcBef>
                <a:spcPts val="1600"/>
              </a:spcBef>
              <a:spcAft>
                <a:spcPts val="0"/>
              </a:spcAft>
              <a:buSzPts val="1800"/>
              <a:buChar char="●"/>
            </a:pPr>
            <a:r>
              <a:rPr lang="en-GB" sz="1800" b="1" dirty="0"/>
              <a:t>feel able to express what they think and feel</a:t>
            </a:r>
            <a:r>
              <a:rPr lang="en-GB" sz="1800" dirty="0"/>
              <a:t> without being made to feel stupid or scared</a:t>
            </a:r>
            <a:endParaRPr sz="1800" dirty="0"/>
          </a:p>
          <a:p>
            <a:pPr marL="457200" lvl="0" indent="-342900" algn="l" rtl="0">
              <a:spcBef>
                <a:spcPts val="0"/>
              </a:spcBef>
              <a:spcAft>
                <a:spcPts val="0"/>
              </a:spcAft>
              <a:buSzPts val="1800"/>
              <a:buChar char="●"/>
            </a:pPr>
            <a:r>
              <a:rPr lang="en-GB" sz="1800" b="1" dirty="0"/>
              <a:t>listen to and value</a:t>
            </a:r>
            <a:r>
              <a:rPr lang="en-GB" sz="1800" dirty="0"/>
              <a:t> the other person’s views and feelings</a:t>
            </a:r>
            <a:endParaRPr sz="1800" dirty="0"/>
          </a:p>
          <a:p>
            <a:pPr marL="0" lvl="0" indent="0" algn="l" rtl="0">
              <a:spcBef>
                <a:spcPts val="1600"/>
              </a:spcBef>
              <a:spcAft>
                <a:spcPts val="0"/>
              </a:spcAft>
              <a:buNone/>
            </a:pPr>
            <a:r>
              <a:rPr lang="en-GB" sz="1800" dirty="0"/>
              <a:t>Honest communication is very important when people disagree (which is normal) or face challenges. </a:t>
            </a:r>
            <a:endParaRPr sz="1800" dirty="0"/>
          </a:p>
          <a:p>
            <a:pPr marL="0" lvl="0" indent="0" algn="l" rtl="0">
              <a:spcBef>
                <a:spcPts val="1600"/>
              </a:spcBef>
              <a:spcAft>
                <a:spcPts val="0"/>
              </a:spcAft>
              <a:buNone/>
            </a:pPr>
            <a:r>
              <a:rPr lang="en-GB" sz="1800" dirty="0"/>
              <a:t>It can be hard to talk about some issues but disagreements can often be resolved when people trust each other and talk issues through honestly and patiently.</a:t>
            </a:r>
            <a:endParaRPr sz="1800" dirty="0"/>
          </a:p>
          <a:p>
            <a:pPr marL="0" lvl="0" indent="0" algn="l" rtl="0">
              <a:spcBef>
                <a:spcPts val="1600"/>
              </a:spcBef>
              <a:spcAft>
                <a:spcPts val="1600"/>
              </a:spcAft>
              <a:buNone/>
            </a:pPr>
            <a:endParaRPr sz="1800" dirty="0"/>
          </a:p>
        </p:txBody>
      </p:sp>
      <p:sp>
        <p:nvSpPr>
          <p:cNvPr id="336" name="Google Shape;336;p63"/>
          <p:cNvSpPr txBox="1"/>
          <p:nvPr/>
        </p:nvSpPr>
        <p:spPr>
          <a:xfrm>
            <a:off x="6178800" y="216425"/>
            <a:ext cx="2695200" cy="2692573"/>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r>
              <a:rPr lang="en-GB" sz="1600" dirty="0">
                <a:solidFill>
                  <a:schemeClr val="tx1"/>
                </a:solidFill>
              </a:rPr>
              <a:t>Know how to recognise the characteristics and positive aspects of healthy one-to-one intimate relationships, which include mutual respect, consent, loyalty, trust, shared interests and outlook, sex and friendship</a:t>
            </a:r>
            <a:r>
              <a:rPr lang="en-GB" sz="1600" dirty="0">
                <a:solidFill>
                  <a:srgbClr val="595959"/>
                </a:solidFill>
              </a:rPr>
              <a:t>.</a:t>
            </a:r>
            <a:endParaRPr sz="1600" dirty="0">
              <a:solidFill>
                <a:srgbClr val="595959"/>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338" name="Google Shape;338;p63"/>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337" name="Google Shape;337;p63"/>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25</a:t>
            </a:fld>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p64"/>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Sex in intimate relationships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44" name="Google Shape;344;p64"/>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couples can choose to delay sex or enjoy intimacy without sex. </a:t>
            </a:r>
            <a:endParaRPr sz="1800" dirty="0"/>
          </a:p>
          <a:p>
            <a:pPr marL="0" lvl="0" indent="0" algn="l" rtl="0">
              <a:spcBef>
                <a:spcPts val="1600"/>
              </a:spcBef>
              <a:spcAft>
                <a:spcPts val="0"/>
              </a:spcAft>
              <a:buNone/>
            </a:pPr>
            <a:r>
              <a:rPr lang="en-GB" sz="1800" dirty="0"/>
              <a:t>In a healthy relationship </a:t>
            </a:r>
            <a:r>
              <a:rPr lang="en-GB" sz="1800" b="1" dirty="0"/>
              <a:t>people can discuss how they feel </a:t>
            </a:r>
            <a:r>
              <a:rPr lang="en-GB" sz="1800" dirty="0"/>
              <a:t>about</a:t>
            </a:r>
            <a:r>
              <a:rPr lang="en-GB" sz="1800" b="1" dirty="0"/>
              <a:t> </a:t>
            </a:r>
            <a:r>
              <a:rPr lang="en-GB" sz="1800" dirty="0"/>
              <a:t>sex without feeling pressured, intimidated or ashamed. If someone is not ready to talk about sex that should also be respected. </a:t>
            </a:r>
            <a:endParaRPr sz="1800" dirty="0"/>
          </a:p>
          <a:p>
            <a:pPr marL="0" lvl="0" indent="0" algn="l" rtl="0">
              <a:spcBef>
                <a:spcPts val="1600"/>
              </a:spcBef>
              <a:spcAft>
                <a:spcPts val="0"/>
              </a:spcAft>
              <a:buNone/>
            </a:pPr>
            <a:r>
              <a:rPr lang="en-GB" sz="1800" dirty="0"/>
              <a:t>Teach that not everyone experiences sexual feelings. It is just as natural for someone not to experience sexual feelings as it is for someone else to have these feelings.</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345" name="Google Shape;345;p64"/>
          <p:cNvSpPr txBox="1"/>
          <p:nvPr/>
        </p:nvSpPr>
        <p:spPr>
          <a:xfrm>
            <a:off x="6178800" y="216425"/>
            <a:ext cx="2695200" cy="12888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that they have a choice to delay sex or to enjoy intimacy without sex.</a:t>
            </a:r>
            <a:endParaRPr sz="1600" dirty="0">
              <a:solidFill>
                <a:schemeClr val="tx1"/>
              </a:solidFill>
            </a:endParaRPr>
          </a:p>
          <a:p>
            <a:pPr marL="0" lvl="0" indent="0" algn="l" rtl="0">
              <a:lnSpc>
                <a:spcPct val="115000"/>
              </a:lnSpc>
              <a:spcBef>
                <a:spcPts val="0"/>
              </a:spcBef>
              <a:spcAft>
                <a:spcPts val="0"/>
              </a:spcAft>
              <a:buNone/>
            </a:pPr>
            <a:endParaRPr sz="1600" b="1" dirty="0">
              <a:solidFill>
                <a:srgbClr val="595959"/>
              </a:solidFill>
            </a:endParaRPr>
          </a:p>
          <a:p>
            <a:pPr marL="0" lvl="0" indent="0" algn="l" rtl="0">
              <a:lnSpc>
                <a:spcPct val="115000"/>
              </a:lnSpc>
              <a:spcBef>
                <a:spcPts val="0"/>
              </a:spcBef>
              <a:spcAft>
                <a:spcPts val="0"/>
              </a:spcAft>
              <a:buNone/>
            </a:pPr>
            <a:endParaRPr sz="1600" b="1" dirty="0">
              <a:solidFill>
                <a:srgbClr val="595959"/>
              </a:solidFill>
            </a:endParaRPr>
          </a:p>
        </p:txBody>
      </p:sp>
      <p:sp>
        <p:nvSpPr>
          <p:cNvPr id="347" name="Google Shape;347;p64"/>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346" name="Google Shape;346;p64"/>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26</a:t>
            </a:fld>
            <a:endParaRP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65"/>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Choosing to not to have sex</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53" name="Google Shape;353;p65"/>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many people choose not to have sex, or to delay sex, for different reasons. This is sometimes referred to as ‘abstinence’. </a:t>
            </a:r>
            <a:endParaRPr sz="1800" dirty="0"/>
          </a:p>
          <a:p>
            <a:pPr marL="0" lvl="0" indent="0" algn="l" rtl="0">
              <a:spcBef>
                <a:spcPts val="1600"/>
              </a:spcBef>
              <a:spcAft>
                <a:spcPts val="0"/>
              </a:spcAft>
              <a:buNone/>
            </a:pPr>
            <a:r>
              <a:rPr lang="en-GB" sz="1800" dirty="0"/>
              <a:t>People do not need to explain or justify their reasons for not having sex and should not be pressured into changing their minds. </a:t>
            </a:r>
            <a:endParaRPr sz="1800" dirty="0"/>
          </a:p>
          <a:p>
            <a:pPr marL="0" lvl="0" indent="0" algn="l" rtl="0">
              <a:spcBef>
                <a:spcPts val="1600"/>
              </a:spcBef>
              <a:spcAft>
                <a:spcPts val="0"/>
              </a:spcAft>
              <a:buNone/>
            </a:pPr>
            <a:r>
              <a:rPr lang="en-GB" sz="1800" dirty="0"/>
              <a:t>Explain that deciding not to have sex with someone does not mean you do not love or care about them. Sex is not the only way people can be intimate or show love and affection.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354" name="Google Shape;354;p65"/>
          <p:cNvSpPr txBox="1"/>
          <p:nvPr/>
        </p:nvSpPr>
        <p:spPr>
          <a:xfrm>
            <a:off x="6178800" y="216425"/>
            <a:ext cx="2695200" cy="12888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that they have a choice to delay sex or to enjoy intimacy without sex.</a:t>
            </a:r>
            <a:endParaRPr sz="1600" dirty="0">
              <a:solidFill>
                <a:schemeClr val="tx1"/>
              </a:solidFill>
            </a:endParaRPr>
          </a:p>
          <a:p>
            <a:pPr marL="0" lvl="0" indent="0" algn="l" rtl="0">
              <a:lnSpc>
                <a:spcPct val="115000"/>
              </a:lnSpc>
              <a:spcBef>
                <a:spcPts val="0"/>
              </a:spcBef>
              <a:spcAft>
                <a:spcPts val="0"/>
              </a:spcAft>
              <a:buNone/>
            </a:pPr>
            <a:endParaRPr sz="1600" b="1" dirty="0">
              <a:solidFill>
                <a:srgbClr val="595959"/>
              </a:solidFill>
            </a:endParaRPr>
          </a:p>
          <a:p>
            <a:pPr marL="0" lvl="0" indent="0" algn="l" rtl="0">
              <a:lnSpc>
                <a:spcPct val="115000"/>
              </a:lnSpc>
              <a:spcBef>
                <a:spcPts val="0"/>
              </a:spcBef>
              <a:spcAft>
                <a:spcPts val="0"/>
              </a:spcAft>
              <a:buNone/>
            </a:pPr>
            <a:endParaRPr sz="1600" b="1" dirty="0">
              <a:solidFill>
                <a:srgbClr val="595959"/>
              </a:solidFill>
            </a:endParaRPr>
          </a:p>
        </p:txBody>
      </p:sp>
      <p:sp>
        <p:nvSpPr>
          <p:cNvPr id="356" name="Google Shape;356;p65"/>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355" name="Google Shape;355;p65"/>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27</a:t>
            </a:fld>
            <a:endParaRP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1" name="Google Shape;361;p66"/>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Intimacy without sex</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62" name="Google Shape;362;p66"/>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there are many ways people can be intimate with their partner without sex such as:</a:t>
            </a:r>
            <a:endParaRPr sz="1800" dirty="0"/>
          </a:p>
          <a:p>
            <a:pPr marL="457200" lvl="0" indent="-342900" algn="l" rtl="0">
              <a:spcBef>
                <a:spcPts val="1600"/>
              </a:spcBef>
              <a:spcAft>
                <a:spcPts val="0"/>
              </a:spcAft>
              <a:buSzPts val="1800"/>
              <a:buChar char="●"/>
            </a:pPr>
            <a:r>
              <a:rPr lang="en-GB" sz="1800" dirty="0"/>
              <a:t>holding hands</a:t>
            </a:r>
            <a:endParaRPr sz="1800" dirty="0"/>
          </a:p>
          <a:p>
            <a:pPr marL="457200" lvl="0" indent="-342900" algn="l" rtl="0">
              <a:spcBef>
                <a:spcPts val="0"/>
              </a:spcBef>
              <a:spcAft>
                <a:spcPts val="0"/>
              </a:spcAft>
              <a:buSzPts val="1800"/>
              <a:buChar char="●"/>
            </a:pPr>
            <a:r>
              <a:rPr lang="en-GB" sz="1800" dirty="0"/>
              <a:t>taking part in active hobbies together</a:t>
            </a:r>
            <a:endParaRPr sz="1800" dirty="0"/>
          </a:p>
          <a:p>
            <a:pPr marL="457200" lvl="0" indent="-342900" algn="l" rtl="0">
              <a:spcBef>
                <a:spcPts val="0"/>
              </a:spcBef>
              <a:spcAft>
                <a:spcPts val="0"/>
              </a:spcAft>
              <a:buSzPts val="1800"/>
              <a:buChar char="●"/>
            </a:pPr>
            <a:r>
              <a:rPr lang="en-GB" sz="1800" dirty="0"/>
              <a:t>sharing experiences</a:t>
            </a:r>
            <a:endParaRPr sz="1800" dirty="0"/>
          </a:p>
          <a:p>
            <a:pPr marL="457200" marR="0" lvl="0" indent="-342900" algn="l" rtl="0">
              <a:lnSpc>
                <a:spcPct val="115000"/>
              </a:lnSpc>
              <a:spcBef>
                <a:spcPts val="0"/>
              </a:spcBef>
              <a:spcAft>
                <a:spcPts val="0"/>
              </a:spcAft>
              <a:buSzPts val="1800"/>
              <a:buChar char="●"/>
            </a:pPr>
            <a:r>
              <a:rPr lang="en-GB" sz="1800" dirty="0"/>
              <a:t>talking to your partner about how you feel about them</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363" name="Google Shape;363;p66"/>
          <p:cNvSpPr txBox="1"/>
          <p:nvPr/>
        </p:nvSpPr>
        <p:spPr>
          <a:xfrm>
            <a:off x="6178800" y="216425"/>
            <a:ext cx="2695200" cy="12888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that they have a choice to delay sex or to enjoy intimacy without sex.</a:t>
            </a:r>
            <a:endParaRPr sz="1600" dirty="0">
              <a:solidFill>
                <a:schemeClr val="tx1"/>
              </a:solidFill>
            </a:endParaRPr>
          </a:p>
          <a:p>
            <a:pPr marL="0" lvl="0" indent="0" algn="l" rtl="0">
              <a:lnSpc>
                <a:spcPct val="115000"/>
              </a:lnSpc>
              <a:spcBef>
                <a:spcPts val="0"/>
              </a:spcBef>
              <a:spcAft>
                <a:spcPts val="0"/>
              </a:spcAft>
              <a:buNone/>
            </a:pPr>
            <a:endParaRPr sz="1600" b="1" dirty="0">
              <a:solidFill>
                <a:srgbClr val="595959"/>
              </a:solidFill>
            </a:endParaRPr>
          </a:p>
          <a:p>
            <a:pPr marL="0" lvl="0" indent="0" algn="l" rtl="0">
              <a:lnSpc>
                <a:spcPct val="115000"/>
              </a:lnSpc>
              <a:spcBef>
                <a:spcPts val="0"/>
              </a:spcBef>
              <a:spcAft>
                <a:spcPts val="0"/>
              </a:spcAft>
              <a:buNone/>
            </a:pPr>
            <a:endParaRPr sz="1600" b="1" dirty="0">
              <a:solidFill>
                <a:srgbClr val="595959"/>
              </a:solidFill>
            </a:endParaRPr>
          </a:p>
        </p:txBody>
      </p:sp>
      <p:sp>
        <p:nvSpPr>
          <p:cNvPr id="365" name="Google Shape;365;p66"/>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364" name="Google Shape;364;p66"/>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28</a:t>
            </a:fld>
            <a:endParaRP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69"/>
        <p:cNvGrpSpPr/>
        <p:nvPr/>
      </p:nvGrpSpPr>
      <p:grpSpPr>
        <a:xfrm>
          <a:off x="0" y="0"/>
          <a:ext cx="0" cy="0"/>
          <a:chOff x="0" y="0"/>
          <a:chExt cx="0" cy="0"/>
        </a:xfrm>
      </p:grpSpPr>
      <p:sp>
        <p:nvSpPr>
          <p:cNvPr id="370" name="Google Shape;370;p67"/>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When relationships end</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71" name="Google Shape;371;p67"/>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relationships can end for different reasons.</a:t>
            </a:r>
            <a:endParaRPr sz="1800" dirty="0"/>
          </a:p>
          <a:p>
            <a:pPr marL="0" lvl="0" indent="0" algn="l" rtl="0">
              <a:spcBef>
                <a:spcPts val="1600"/>
              </a:spcBef>
              <a:spcAft>
                <a:spcPts val="0"/>
              </a:spcAft>
              <a:buNone/>
            </a:pPr>
            <a:r>
              <a:rPr lang="en-GB" sz="1800" dirty="0"/>
              <a:t>Everyone has the right to end a relationship and it doesn’t have to mean the other person did anything wrong. Explain that:</a:t>
            </a:r>
            <a:endParaRPr sz="1800" dirty="0"/>
          </a:p>
          <a:p>
            <a:pPr marL="457200" lvl="0" indent="-342900" algn="l" rtl="0">
              <a:spcBef>
                <a:spcPts val="1600"/>
              </a:spcBef>
              <a:spcAft>
                <a:spcPts val="0"/>
              </a:spcAft>
              <a:buSzPts val="1800"/>
              <a:buChar char="●"/>
            </a:pPr>
            <a:r>
              <a:rPr lang="en-GB" sz="1800" dirty="0"/>
              <a:t>sometimes people give reasons for ending a relationship, but they do not have to</a:t>
            </a:r>
            <a:endParaRPr sz="1800" dirty="0"/>
          </a:p>
          <a:p>
            <a:pPr marL="457200" lvl="0" indent="-342900" algn="l" rtl="0">
              <a:spcBef>
                <a:spcPts val="0"/>
              </a:spcBef>
              <a:spcAft>
                <a:spcPts val="0"/>
              </a:spcAft>
              <a:buSzPts val="1800"/>
              <a:buChar char="●"/>
            </a:pPr>
            <a:r>
              <a:rPr lang="en-GB" sz="1800" dirty="0"/>
              <a:t>‘breaking up’ can be difficult for both people </a:t>
            </a:r>
            <a:endParaRPr sz="1800" dirty="0"/>
          </a:p>
          <a:p>
            <a:pPr marL="457200" lvl="0" indent="-342900" algn="l" rtl="0">
              <a:spcBef>
                <a:spcPts val="0"/>
              </a:spcBef>
              <a:spcAft>
                <a:spcPts val="0"/>
              </a:spcAft>
              <a:buSzPts val="1800"/>
              <a:buChar char="●"/>
            </a:pPr>
            <a:r>
              <a:rPr lang="en-GB" sz="1800" dirty="0"/>
              <a:t>if wellbeing is affected people can ask for support </a:t>
            </a:r>
            <a:endParaRPr sz="1800" dirty="0"/>
          </a:p>
          <a:p>
            <a:pPr marL="0" lvl="0" indent="0" algn="l" rtl="0">
              <a:spcBef>
                <a:spcPts val="1600"/>
              </a:spcBef>
              <a:spcAft>
                <a:spcPts val="0"/>
              </a:spcAft>
              <a:buNone/>
            </a:pPr>
            <a:r>
              <a:rPr lang="en-GB" sz="1800" dirty="0"/>
              <a:t>Explain that nobody has the right to harass or harm someone because they end a relationship. </a:t>
            </a:r>
            <a:r>
              <a:rPr lang="en-GB" sz="1800" b="1" dirty="0"/>
              <a:t>Related topic: </a:t>
            </a:r>
            <a:r>
              <a:rPr lang="en-GB" sz="1800" dirty="0"/>
              <a:t>being safe.</a:t>
            </a: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372" name="Google Shape;372;p67"/>
          <p:cNvSpPr txBox="1"/>
          <p:nvPr/>
        </p:nvSpPr>
        <p:spPr>
          <a:xfrm>
            <a:off x="6178800" y="216425"/>
            <a:ext cx="2695200" cy="2752863"/>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r>
              <a:rPr lang="en-GB" sz="1600" dirty="0">
                <a:solidFill>
                  <a:schemeClr val="tx1"/>
                </a:solidFill>
              </a:rPr>
              <a:t>Know how to recognise the characteristics and positive aspects of healthy one-to-one intimate relationships, which include mutual respect, consent, loyalty, trust, shared interests and outlook, sex and friendship.</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374" name="Google Shape;374;p67"/>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373" name="Google Shape;373;p67"/>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29</a:t>
            </a:fld>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39"/>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About this training module</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63" name="Google Shape;163;p39"/>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b="1" dirty="0"/>
              <a:t>Subject leads</a:t>
            </a:r>
            <a:r>
              <a:rPr lang="en-GB" sz="1800" dirty="0"/>
              <a:t> can use the adaptable slides and </a:t>
            </a:r>
            <a:r>
              <a:rPr lang="en-GB" sz="1800" b="1" dirty="0"/>
              <a:t>‘activities and templates for trainers’</a:t>
            </a:r>
            <a:r>
              <a:rPr lang="en-GB" sz="1800" dirty="0"/>
              <a:t> section at the end of this module to help shape training sessions for teachers.</a:t>
            </a:r>
            <a:endParaRPr sz="1800" dirty="0"/>
          </a:p>
          <a:p>
            <a:pPr marL="0" lvl="0" indent="0" algn="l" rtl="0">
              <a:spcBef>
                <a:spcPts val="1600"/>
              </a:spcBef>
              <a:spcAft>
                <a:spcPts val="0"/>
              </a:spcAft>
              <a:buNone/>
            </a:pPr>
            <a:r>
              <a:rPr lang="en-GB" sz="1800" dirty="0"/>
              <a:t>This non-statutory training module supplements the </a:t>
            </a:r>
            <a:r>
              <a:rPr lang="en-GB" sz="1800" u="sng" dirty="0">
                <a:solidFill>
                  <a:srgbClr val="0000FF"/>
                </a:solidFill>
                <a:hlinkClick r:id="rId3">
                  <a:extLst>
                    <a:ext uri="{A12FA001-AC4F-418D-AE19-62706E023703}">
                      <ahyp:hlinkClr xmlns:ahyp="http://schemas.microsoft.com/office/drawing/2018/hyperlinkcolor" val="tx"/>
                    </a:ext>
                  </a:extLst>
                </a:hlinkClick>
              </a:rPr>
              <a:t>statutory guidance</a:t>
            </a:r>
            <a:r>
              <a:rPr lang="en-GB" sz="1800" dirty="0">
                <a:solidFill>
                  <a:srgbClr val="0000FF"/>
                </a:solidFill>
              </a:rPr>
              <a:t> </a:t>
            </a:r>
            <a:r>
              <a:rPr lang="en-GB" sz="1800" dirty="0"/>
              <a:t>on teaching about </a:t>
            </a:r>
            <a:r>
              <a:rPr lang="en-GB" sz="1800" b="1" dirty="0"/>
              <a:t>intimate and sexual relationships, including sexual health</a:t>
            </a:r>
            <a:r>
              <a:rPr lang="en-GB" sz="1800" dirty="0"/>
              <a:t>, which schools should read in full.</a:t>
            </a:r>
            <a:endParaRPr sz="1800" dirty="0"/>
          </a:p>
          <a:p>
            <a:pPr marL="0" lvl="0" indent="0" algn="l" rtl="0">
              <a:spcBef>
                <a:spcPts val="1600"/>
              </a:spcBef>
              <a:spcAft>
                <a:spcPts val="0"/>
              </a:spcAft>
              <a:buNone/>
            </a:pPr>
            <a:r>
              <a:rPr lang="en-GB" sz="1800" dirty="0"/>
              <a:t>Schools can choose whether and how to follow or adapt this training module and should refer to the </a:t>
            </a:r>
            <a:r>
              <a:rPr lang="en-GB" sz="1800" u="sng" dirty="0">
                <a:solidFill>
                  <a:srgbClr val="0000FF"/>
                </a:solidFill>
                <a:hlinkClick r:id="rId4">
                  <a:extLst>
                    <a:ext uri="{A12FA001-AC4F-418D-AE19-62706E023703}">
                      <ahyp:hlinkClr xmlns:ahyp="http://schemas.microsoft.com/office/drawing/2018/hyperlinkcolor" val="tx"/>
                    </a:ext>
                  </a:extLst>
                </a:hlinkClick>
              </a:rPr>
              <a:t>Early Career Framework</a:t>
            </a:r>
            <a:r>
              <a:rPr lang="en-GB" sz="1800" dirty="0">
                <a:solidFill>
                  <a:srgbClr val="0000FF"/>
                </a:solidFill>
              </a:rPr>
              <a:t> </a:t>
            </a:r>
            <a:r>
              <a:rPr lang="en-GB" sz="1800" dirty="0"/>
              <a:t>for pedagogical guidance.</a:t>
            </a:r>
            <a:endParaRPr sz="1800" dirty="0"/>
          </a:p>
          <a:p>
            <a:pPr marL="0" lvl="0" indent="0" algn="l" rtl="0">
              <a:spcBef>
                <a:spcPts val="1600"/>
              </a:spcBef>
              <a:spcAft>
                <a:spcPts val="1600"/>
              </a:spcAft>
              <a:buNone/>
            </a:pPr>
            <a:endParaRPr sz="1800" b="1" dirty="0"/>
          </a:p>
        </p:txBody>
      </p:sp>
      <p:sp>
        <p:nvSpPr>
          <p:cNvPr id="164" name="Google Shape;164;p3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a:t>
            </a:fld>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78"/>
        <p:cNvGrpSpPr/>
        <p:nvPr/>
      </p:nvGrpSpPr>
      <p:grpSpPr>
        <a:xfrm>
          <a:off x="0" y="0"/>
          <a:ext cx="0" cy="0"/>
          <a:chOff x="0" y="0"/>
          <a:chExt cx="0" cy="0"/>
        </a:xfrm>
      </p:grpSpPr>
      <p:sp>
        <p:nvSpPr>
          <p:cNvPr id="379" name="Google Shape;379;p68"/>
          <p:cNvSpPr txBox="1">
            <a:spLocks noGrp="1"/>
          </p:cNvSpPr>
          <p:nvPr>
            <p:ph type="title"/>
          </p:nvPr>
        </p:nvSpPr>
        <p:spPr>
          <a:xfrm>
            <a:off x="1526550" y="2150850"/>
            <a:ext cx="60909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Sexual consent and the law</a:t>
            </a:r>
            <a:endParaRPr dirty="0">
              <a:solidFill>
                <a:schemeClr val="accent1"/>
              </a:solidFill>
            </a:endParaRPr>
          </a:p>
        </p:txBody>
      </p:sp>
      <p:sp>
        <p:nvSpPr>
          <p:cNvPr id="381" name="Google Shape;381;p68"/>
          <p:cNvSpPr txBox="1">
            <a:spLocks noGrp="1"/>
          </p:cNvSpPr>
          <p:nvPr>
            <p:ph type="title"/>
          </p:nvPr>
        </p:nvSpPr>
        <p:spPr>
          <a:xfrm>
            <a:off x="692550" y="3361025"/>
            <a:ext cx="7758900" cy="8418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1600"/>
              </a:spcAft>
              <a:buClr>
                <a:schemeClr val="dk1"/>
              </a:buClr>
              <a:buSzPts val="1100"/>
              <a:buFont typeface="Arial"/>
              <a:buNone/>
            </a:pPr>
            <a:r>
              <a:rPr lang="en-GB" sz="1800" dirty="0">
                <a:solidFill>
                  <a:schemeClr val="tx1"/>
                </a:solidFill>
              </a:rPr>
              <a:t>You will also need to be aware of and, where needed, cover the content on consent included in the </a:t>
            </a:r>
            <a:r>
              <a:rPr lang="en-GB" sz="1800" b="1" dirty="0">
                <a:solidFill>
                  <a:schemeClr val="tx1"/>
                </a:solidFill>
              </a:rPr>
              <a:t>related module ‘being safe’</a:t>
            </a:r>
            <a:r>
              <a:rPr lang="en-GB" sz="1800" dirty="0">
                <a:solidFill>
                  <a:schemeClr val="tx1"/>
                </a:solidFill>
              </a:rPr>
              <a:t>. </a:t>
            </a:r>
            <a:endParaRPr dirty="0">
              <a:solidFill>
                <a:schemeClr val="tx1"/>
              </a:solidFill>
            </a:endParaRPr>
          </a:p>
        </p:txBody>
      </p:sp>
      <p:sp>
        <p:nvSpPr>
          <p:cNvPr id="380" name="Google Shape;380;p6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30</a:t>
            </a:fld>
            <a:endParaRP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85"/>
        <p:cNvGrpSpPr/>
        <p:nvPr/>
      </p:nvGrpSpPr>
      <p:grpSpPr>
        <a:xfrm>
          <a:off x="0" y="0"/>
          <a:ext cx="0" cy="0"/>
          <a:chOff x="0" y="0"/>
          <a:chExt cx="0" cy="0"/>
        </a:xfrm>
      </p:grpSpPr>
      <p:sp>
        <p:nvSpPr>
          <p:cNvPr id="386" name="Google Shape;386;p69"/>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UK legal age of consent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87" name="Google Shape;387;p69"/>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The age of sexual consent in the UK is 16. </a:t>
            </a:r>
            <a:endParaRPr sz="1800" dirty="0"/>
          </a:p>
          <a:p>
            <a:pPr marL="0" lvl="0" indent="0" algn="l" rtl="0">
              <a:spcBef>
                <a:spcPts val="1600"/>
              </a:spcBef>
              <a:spcAft>
                <a:spcPts val="0"/>
              </a:spcAft>
              <a:buNone/>
            </a:pPr>
            <a:r>
              <a:rPr lang="en-GB" sz="1800" dirty="0"/>
              <a:t>It applies to all people and sexual activity, regardless of gender or sexuality.</a:t>
            </a:r>
            <a:endParaRPr sz="1800" dirty="0"/>
          </a:p>
          <a:p>
            <a:pPr marL="0" lvl="0" indent="0" algn="l" rtl="0">
              <a:spcBef>
                <a:spcPts val="1600"/>
              </a:spcBef>
              <a:spcAft>
                <a:spcPts val="0"/>
              </a:spcAft>
              <a:buNone/>
            </a:pPr>
            <a:r>
              <a:rPr lang="en-GB" sz="1800" dirty="0"/>
              <a:t>The law aims to protect the rights and interests of children and young people. </a:t>
            </a:r>
            <a:endParaRPr sz="1800" dirty="0"/>
          </a:p>
          <a:p>
            <a:pPr marL="0" lvl="0" indent="0" algn="l" rtl="0">
              <a:spcBef>
                <a:spcPts val="1600"/>
              </a:spcBef>
              <a:spcAft>
                <a:spcPts val="0"/>
              </a:spcAft>
              <a:buNone/>
            </a:pPr>
            <a:r>
              <a:rPr lang="en-GB" sz="1800" dirty="0"/>
              <a:t>It also makes it easier to prosecute those who pressure/force others into sex.</a:t>
            </a:r>
            <a:endParaRPr sz="1750" dirty="0">
              <a:solidFill>
                <a:srgbClr val="4D4D4D"/>
              </a:solidFill>
            </a:endParaRPr>
          </a:p>
          <a:p>
            <a:pPr marL="0" lvl="0" indent="0" algn="l" rtl="0">
              <a:spcBef>
                <a:spcPts val="1600"/>
              </a:spcBef>
              <a:spcAft>
                <a:spcPts val="1600"/>
              </a:spcAft>
              <a:buNone/>
            </a:pPr>
            <a:endParaRPr sz="1800" b="1" dirty="0"/>
          </a:p>
        </p:txBody>
      </p:sp>
      <p:sp>
        <p:nvSpPr>
          <p:cNvPr id="388" name="Google Shape;388;p69"/>
          <p:cNvSpPr txBox="1"/>
          <p:nvPr/>
        </p:nvSpPr>
        <p:spPr>
          <a:xfrm>
            <a:off x="6178800" y="216425"/>
            <a:ext cx="2695200" cy="2667452"/>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r>
              <a:rPr lang="en-GB" sz="1600" dirty="0">
                <a:solidFill>
                  <a:schemeClr val="tx1"/>
                </a:solidFill>
              </a:rPr>
              <a:t>Know how to recognise the characteristics and positive aspects of healthy one-to-one intimate relationships, which include mutual respect, consent, loyalty, trust, shared interests and outlook, sex and friendship.</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390" name="Google Shape;390;p69"/>
          <p:cNvSpPr txBox="1"/>
          <p:nvPr/>
        </p:nvSpPr>
        <p:spPr>
          <a:xfrm>
            <a:off x="6178800" y="3594125"/>
            <a:ext cx="2695200" cy="7344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dirty="0">
                <a:solidFill>
                  <a:schemeClr val="tx1"/>
                </a:solidFill>
              </a:rPr>
              <a:t>This content is also part of </a:t>
            </a:r>
            <a:r>
              <a:rPr lang="en-GB" sz="1600" b="1" dirty="0">
                <a:solidFill>
                  <a:schemeClr val="tx1"/>
                </a:solidFill>
              </a:rPr>
              <a:t>being safe</a:t>
            </a:r>
            <a:r>
              <a:rPr lang="en-GB" sz="1600" dirty="0">
                <a:solidFill>
                  <a:schemeClr val="tx1"/>
                </a:solidFill>
              </a:rPr>
              <a:t>.</a:t>
            </a:r>
            <a:endParaRPr sz="1800" dirty="0">
              <a:solidFill>
                <a:schemeClr val="tx1"/>
              </a:solidFill>
            </a:endParaRPr>
          </a:p>
        </p:txBody>
      </p:sp>
      <p:sp>
        <p:nvSpPr>
          <p:cNvPr id="391" name="Google Shape;391;p69"/>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389" name="Google Shape;389;p69"/>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31</a:t>
            </a:fld>
            <a:endParaRP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95"/>
        <p:cNvGrpSpPr/>
        <p:nvPr/>
      </p:nvGrpSpPr>
      <p:grpSpPr>
        <a:xfrm>
          <a:off x="0" y="0"/>
          <a:ext cx="0" cy="0"/>
          <a:chOff x="0" y="0"/>
          <a:chExt cx="0" cy="0"/>
        </a:xfrm>
      </p:grpSpPr>
      <p:sp>
        <p:nvSpPr>
          <p:cNvPr id="396" name="Google Shape;396;p70"/>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UK legal age of consent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97" name="Google Shape;397;p70"/>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The law is clear that </a:t>
            </a:r>
            <a:r>
              <a:rPr lang="en-GB" sz="1800" b="1" dirty="0"/>
              <a:t>sexual activity with a child under 16 is an offence</a:t>
            </a:r>
            <a:r>
              <a:rPr lang="en-GB" sz="1800" dirty="0"/>
              <a:t>. </a:t>
            </a:r>
            <a:endParaRPr sz="1800" dirty="0"/>
          </a:p>
          <a:p>
            <a:pPr marL="0" lvl="0" indent="0" algn="l" rtl="0">
              <a:spcBef>
                <a:spcPts val="1600"/>
              </a:spcBef>
              <a:spcAft>
                <a:spcPts val="0"/>
              </a:spcAft>
              <a:buNone/>
            </a:pPr>
            <a:r>
              <a:rPr lang="en-GB" sz="1800" dirty="0"/>
              <a:t>It may be useful for teachers to be aware of the </a:t>
            </a:r>
            <a:r>
              <a:rPr lang="en-GB" sz="1800" u="sng" dirty="0">
                <a:solidFill>
                  <a:srgbClr val="0000FF"/>
                </a:solidFill>
                <a:hlinkClick r:id="rId3">
                  <a:extLst>
                    <a:ext uri="{A12FA001-AC4F-418D-AE19-62706E023703}">
                      <ahyp:hlinkClr xmlns:ahyp="http://schemas.microsoft.com/office/drawing/2018/hyperlinkcolor" val="tx"/>
                    </a:ext>
                  </a:extLst>
                </a:hlinkClick>
              </a:rPr>
              <a:t>Home Office guidance on this area</a:t>
            </a:r>
            <a:r>
              <a:rPr lang="en-GB" sz="1800" dirty="0">
                <a:solidFill>
                  <a:srgbClr val="0000FF"/>
                </a:solidFill>
              </a:rPr>
              <a:t> </a:t>
            </a:r>
            <a:r>
              <a:rPr lang="en-GB" sz="1800" dirty="0"/>
              <a:t>when approaching the issue. </a:t>
            </a:r>
            <a:endParaRPr sz="1800" b="1" dirty="0"/>
          </a:p>
          <a:p>
            <a:pPr marL="0" lvl="0" indent="0" algn="l" rtl="0">
              <a:spcBef>
                <a:spcPts val="1600"/>
              </a:spcBef>
              <a:spcAft>
                <a:spcPts val="0"/>
              </a:spcAft>
              <a:buNone/>
            </a:pPr>
            <a:r>
              <a:rPr lang="en-GB" sz="1800" dirty="0"/>
              <a:t>Consensual sexual activity between 2 people aged 16 or over is legal.</a:t>
            </a:r>
            <a:endParaRPr sz="1800" b="1" dirty="0"/>
          </a:p>
          <a:p>
            <a:pPr marL="0" lvl="0" indent="0" algn="l" rtl="0">
              <a:spcBef>
                <a:spcPts val="1600"/>
              </a:spcBef>
              <a:spcAft>
                <a:spcPts val="1600"/>
              </a:spcAft>
              <a:buNone/>
            </a:pPr>
            <a:endParaRPr sz="1800" b="1" dirty="0"/>
          </a:p>
        </p:txBody>
      </p:sp>
      <p:sp>
        <p:nvSpPr>
          <p:cNvPr id="398" name="Google Shape;398;p70"/>
          <p:cNvSpPr txBox="1"/>
          <p:nvPr/>
        </p:nvSpPr>
        <p:spPr>
          <a:xfrm>
            <a:off x="6178800" y="216425"/>
            <a:ext cx="2695200" cy="2697597"/>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r>
              <a:rPr lang="en-GB" sz="1600" dirty="0">
                <a:solidFill>
                  <a:schemeClr val="tx1"/>
                </a:solidFill>
              </a:rPr>
              <a:t>Know how to recognise the characteristics and positive aspects of healthy one-to-one intimate relationships, which include mutual respect, consent, loyalty, trust, shared interests and outlook, sex and friendship.</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400" name="Google Shape;400;p70"/>
          <p:cNvSpPr txBox="1"/>
          <p:nvPr/>
        </p:nvSpPr>
        <p:spPr>
          <a:xfrm>
            <a:off x="6178800" y="3594125"/>
            <a:ext cx="2695200" cy="7344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dirty="0">
                <a:solidFill>
                  <a:schemeClr val="tx1"/>
                </a:solidFill>
              </a:rPr>
              <a:t>This content is also part of </a:t>
            </a:r>
            <a:r>
              <a:rPr lang="en-GB" sz="1600" b="1" dirty="0">
                <a:solidFill>
                  <a:schemeClr val="tx1"/>
                </a:solidFill>
              </a:rPr>
              <a:t>being safe</a:t>
            </a:r>
            <a:r>
              <a:rPr lang="en-GB" sz="1600" dirty="0">
                <a:solidFill>
                  <a:schemeClr val="tx1"/>
                </a:solidFill>
              </a:rPr>
              <a:t>.</a:t>
            </a:r>
            <a:endParaRPr sz="1800" dirty="0">
              <a:solidFill>
                <a:schemeClr val="tx1"/>
              </a:solidFill>
            </a:endParaRPr>
          </a:p>
        </p:txBody>
      </p:sp>
      <p:sp>
        <p:nvSpPr>
          <p:cNvPr id="401" name="Google Shape;401;p70"/>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399" name="Google Shape;399;p70"/>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32</a:t>
            </a:fld>
            <a:endParaRP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05"/>
        <p:cNvGrpSpPr/>
        <p:nvPr/>
      </p:nvGrpSpPr>
      <p:grpSpPr>
        <a:xfrm>
          <a:off x="0" y="0"/>
          <a:ext cx="0" cy="0"/>
          <a:chOff x="0" y="0"/>
          <a:chExt cx="0" cy="0"/>
        </a:xfrm>
      </p:grpSpPr>
      <p:sp>
        <p:nvSpPr>
          <p:cNvPr id="406" name="Google Shape;406;p71"/>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Freedom and capacity to consent</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07" name="Google Shape;407;p71"/>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In addition to being over the age of consent the law says that for there to be sexual consent both of the following must apply: </a:t>
            </a:r>
            <a:endParaRPr sz="1800" dirty="0"/>
          </a:p>
          <a:p>
            <a:pPr marL="457200" lvl="0" indent="-342900" algn="l" rtl="0">
              <a:spcBef>
                <a:spcPts val="1600"/>
              </a:spcBef>
              <a:spcAft>
                <a:spcPts val="0"/>
              </a:spcAft>
              <a:buSzPts val="1800"/>
              <a:buChar char="●"/>
            </a:pPr>
            <a:r>
              <a:rPr lang="en-GB" sz="1800" dirty="0"/>
              <a:t>the person seeking consent must have taken </a:t>
            </a:r>
            <a:r>
              <a:rPr lang="en-GB" sz="1800" b="1" dirty="0"/>
              <a:t>reasonable steps </a:t>
            </a:r>
            <a:r>
              <a:rPr lang="en-GB" sz="1800" dirty="0"/>
              <a:t>to gain that consent (e.g. asking whether someone agrees to what is happening both before and during sex)</a:t>
            </a:r>
            <a:endParaRPr sz="1800" dirty="0"/>
          </a:p>
          <a:p>
            <a:pPr marL="457200" lvl="0" indent="-342900" algn="l" rtl="0">
              <a:spcBef>
                <a:spcPts val="1000"/>
              </a:spcBef>
              <a:spcAft>
                <a:spcPts val="0"/>
              </a:spcAft>
              <a:buSzPts val="1800"/>
              <a:buChar char="●"/>
            </a:pPr>
            <a:r>
              <a:rPr lang="en-GB" sz="1800" dirty="0"/>
              <a:t>the other person must have </a:t>
            </a:r>
            <a:r>
              <a:rPr lang="en-GB" sz="1800" b="1" dirty="0"/>
              <a:t>freedom to consent </a:t>
            </a:r>
            <a:r>
              <a:rPr lang="en-GB" sz="1800" dirty="0"/>
              <a:t>(was free to say yes or no - voluntariness) and</a:t>
            </a:r>
            <a:r>
              <a:rPr lang="en-GB" sz="1800" b="1" dirty="0"/>
              <a:t> ‘capacity’ to consent </a:t>
            </a:r>
            <a:r>
              <a:rPr lang="en-GB" sz="1800" dirty="0"/>
              <a:t>(being able to make decisions)</a:t>
            </a: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408" name="Google Shape;408;p71"/>
          <p:cNvSpPr txBox="1"/>
          <p:nvPr/>
        </p:nvSpPr>
        <p:spPr>
          <a:xfrm>
            <a:off x="6178800" y="216425"/>
            <a:ext cx="2695200" cy="2722718"/>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r>
              <a:rPr lang="en-GB" sz="1600" dirty="0">
                <a:solidFill>
                  <a:schemeClr val="tx1"/>
                </a:solidFill>
              </a:rPr>
              <a:t>Know how to recognise the characteristics and positive aspects of healthy one-to-one intimate relationships, which include mutual respect, consent, loyalty, trust, shared interests and outlook, sex and friendship.</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410" name="Google Shape;410;p71"/>
          <p:cNvSpPr txBox="1"/>
          <p:nvPr/>
        </p:nvSpPr>
        <p:spPr>
          <a:xfrm>
            <a:off x="6178800" y="3594125"/>
            <a:ext cx="2695200" cy="7344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dirty="0">
                <a:solidFill>
                  <a:schemeClr val="tx1"/>
                </a:solidFill>
              </a:rPr>
              <a:t>This content is also part of </a:t>
            </a:r>
            <a:r>
              <a:rPr lang="en-GB" sz="1600" b="1" dirty="0">
                <a:solidFill>
                  <a:schemeClr val="tx1"/>
                </a:solidFill>
              </a:rPr>
              <a:t>being safe</a:t>
            </a:r>
            <a:r>
              <a:rPr lang="en-GB" sz="1600" dirty="0">
                <a:solidFill>
                  <a:schemeClr val="tx1"/>
                </a:solidFill>
              </a:rPr>
              <a:t>.</a:t>
            </a:r>
            <a:endParaRPr sz="1800" dirty="0">
              <a:solidFill>
                <a:schemeClr val="tx1"/>
              </a:solidFill>
            </a:endParaRPr>
          </a:p>
        </p:txBody>
      </p:sp>
      <p:sp>
        <p:nvSpPr>
          <p:cNvPr id="411" name="Google Shape;411;p71"/>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409" name="Google Shape;409;p71"/>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33</a:t>
            </a:fld>
            <a:endParaRP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15"/>
        <p:cNvGrpSpPr/>
        <p:nvPr/>
      </p:nvGrpSpPr>
      <p:grpSpPr>
        <a:xfrm>
          <a:off x="0" y="0"/>
          <a:ext cx="0" cy="0"/>
          <a:chOff x="0" y="0"/>
          <a:chExt cx="0" cy="0"/>
        </a:xfrm>
      </p:grpSpPr>
      <p:sp>
        <p:nvSpPr>
          <p:cNvPr id="416" name="Google Shape;416;p72"/>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When consent is not possible</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17" name="Google Shape;417;p72"/>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Reflecting on the concepts of ‘capacity’ and ‘freedom’, </a:t>
            </a:r>
            <a:r>
              <a:rPr lang="en-GB" sz="1800" b="1" dirty="0"/>
              <a:t>give examples of when consent is not possible</a:t>
            </a:r>
            <a:r>
              <a:rPr lang="en-GB" sz="1800" dirty="0"/>
              <a:t>, for example, if someone is:</a:t>
            </a:r>
            <a:endParaRPr sz="1800" dirty="0"/>
          </a:p>
          <a:p>
            <a:pPr marL="457200" lvl="0" indent="-342900" algn="l" rtl="0">
              <a:spcBef>
                <a:spcPts val="1600"/>
              </a:spcBef>
              <a:spcAft>
                <a:spcPts val="0"/>
              </a:spcAft>
              <a:buSzPts val="1800"/>
              <a:buChar char="●"/>
            </a:pPr>
            <a:r>
              <a:rPr lang="en-GB" sz="1800" dirty="0"/>
              <a:t>asleep or ‘under the influence’ (lacks capacity)</a:t>
            </a:r>
            <a:endParaRPr sz="1800" dirty="0"/>
          </a:p>
          <a:p>
            <a:pPr marL="457200" lvl="0" indent="-342900" algn="l" rtl="0">
              <a:spcBef>
                <a:spcPts val="0"/>
              </a:spcBef>
              <a:spcAft>
                <a:spcPts val="0"/>
              </a:spcAft>
              <a:buSzPts val="1800"/>
              <a:buChar char="●"/>
            </a:pPr>
            <a:r>
              <a:rPr lang="en-GB" sz="1800" dirty="0"/>
              <a:t>feeling threatened and feels unable to refuse (lacks freedom)</a:t>
            </a:r>
            <a:endParaRPr sz="1800" dirty="0"/>
          </a:p>
          <a:p>
            <a:pPr marL="0" lvl="0" indent="0" algn="l" rtl="0">
              <a:spcBef>
                <a:spcPts val="1600"/>
              </a:spcBef>
              <a:spcAft>
                <a:spcPts val="0"/>
              </a:spcAft>
              <a:buNone/>
            </a:pPr>
            <a:r>
              <a:rPr lang="en-GB" sz="1800" dirty="0"/>
              <a:t>Remind pupils that sexual activity with someone who does not have both capacity and freedom to consent is a criminal offence.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418" name="Google Shape;418;p72"/>
          <p:cNvSpPr txBox="1"/>
          <p:nvPr/>
        </p:nvSpPr>
        <p:spPr>
          <a:xfrm>
            <a:off x="6178800" y="216425"/>
            <a:ext cx="2695200" cy="2732766"/>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r>
              <a:rPr lang="en-GB" sz="1600" dirty="0">
                <a:solidFill>
                  <a:schemeClr val="tx1"/>
                </a:solidFill>
              </a:rPr>
              <a:t>Know how to recognise the characteristics and positive aspects of healthy one-to-one intimate relationships, which include mutual respect, consent, loyalty, trust, shared interests and outlook, sex and friendship.</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420" name="Google Shape;420;p72"/>
          <p:cNvSpPr txBox="1"/>
          <p:nvPr/>
        </p:nvSpPr>
        <p:spPr>
          <a:xfrm>
            <a:off x="6178800" y="3594125"/>
            <a:ext cx="2695200" cy="7344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dirty="0">
                <a:solidFill>
                  <a:schemeClr val="tx1"/>
                </a:solidFill>
              </a:rPr>
              <a:t>This content is also part of </a:t>
            </a:r>
            <a:r>
              <a:rPr lang="en-GB" sz="1600" b="1" dirty="0">
                <a:solidFill>
                  <a:schemeClr val="tx1"/>
                </a:solidFill>
              </a:rPr>
              <a:t>being safe</a:t>
            </a:r>
            <a:r>
              <a:rPr lang="en-GB" sz="1600" dirty="0">
                <a:solidFill>
                  <a:schemeClr val="tx1"/>
                </a:solidFill>
              </a:rPr>
              <a:t>.</a:t>
            </a:r>
            <a:endParaRPr sz="1800" dirty="0">
              <a:solidFill>
                <a:schemeClr val="tx1"/>
              </a:solidFill>
              <a:highlight>
                <a:srgbClr val="00FFFF"/>
              </a:highlight>
            </a:endParaRPr>
          </a:p>
          <a:p>
            <a:pPr marL="0" lvl="0" indent="0" algn="l" rtl="0">
              <a:lnSpc>
                <a:spcPct val="115000"/>
              </a:lnSpc>
              <a:spcBef>
                <a:spcPts val="1600"/>
              </a:spcBef>
              <a:spcAft>
                <a:spcPts val="0"/>
              </a:spcAft>
              <a:buNone/>
            </a:pPr>
            <a:endParaRPr sz="1800" dirty="0">
              <a:solidFill>
                <a:srgbClr val="595959"/>
              </a:solidFill>
            </a:endParaRPr>
          </a:p>
          <a:p>
            <a:pPr marL="0" lvl="0" indent="0" algn="l" rtl="0">
              <a:lnSpc>
                <a:spcPct val="115000"/>
              </a:lnSpc>
              <a:spcBef>
                <a:spcPts val="1600"/>
              </a:spcBef>
              <a:spcAft>
                <a:spcPts val="1600"/>
              </a:spcAft>
              <a:buNone/>
            </a:pPr>
            <a:endParaRPr sz="1800" dirty="0">
              <a:solidFill>
                <a:srgbClr val="595959"/>
              </a:solidFill>
            </a:endParaRPr>
          </a:p>
        </p:txBody>
      </p:sp>
      <p:sp>
        <p:nvSpPr>
          <p:cNvPr id="421" name="Google Shape;421;p72"/>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419" name="Google Shape;419;p7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34</a:t>
            </a:fld>
            <a:endParaRP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25"/>
        <p:cNvGrpSpPr/>
        <p:nvPr/>
      </p:nvGrpSpPr>
      <p:grpSpPr>
        <a:xfrm>
          <a:off x="0" y="0"/>
          <a:ext cx="0" cy="0"/>
          <a:chOff x="0" y="0"/>
          <a:chExt cx="0" cy="0"/>
        </a:xfrm>
      </p:grpSpPr>
      <p:sp>
        <p:nvSpPr>
          <p:cNvPr id="426" name="Google Shape;426;p73"/>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Checking for consent</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27" name="Google Shape;427;p73"/>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dirty="0"/>
              <a:t>Teach that if someone doesn’t say ‘no’, that is not the same as someone saying ‘yes’. </a:t>
            </a:r>
            <a:r>
              <a:rPr lang="en-GB" sz="1800" b="1" dirty="0"/>
              <a:t>If someone is unsure there is consent they must stop.</a:t>
            </a:r>
            <a:endParaRPr sz="1800" b="1" dirty="0"/>
          </a:p>
          <a:p>
            <a:pPr marL="0" lvl="0" indent="0" algn="l" rtl="0">
              <a:spcBef>
                <a:spcPts val="1600"/>
              </a:spcBef>
              <a:spcAft>
                <a:spcPts val="0"/>
              </a:spcAft>
              <a:buClr>
                <a:schemeClr val="dk1"/>
              </a:buClr>
              <a:buSzPts val="1100"/>
              <a:buFont typeface="Arial"/>
              <a:buNone/>
            </a:pPr>
            <a:r>
              <a:rPr lang="en-GB" sz="1800" dirty="0"/>
              <a:t>If someone shows that they want someone to stop, e.g. by becoming very quiet or still, looking scared, or by saying/indicating ‘no’ or ‘stop’, the other person must stop what they are doing or they will be breaking the law.</a:t>
            </a:r>
            <a:endParaRPr sz="1800" dirty="0"/>
          </a:p>
          <a:p>
            <a:pPr marL="0" lvl="0" indent="0" algn="l" rtl="0">
              <a:spcBef>
                <a:spcPts val="1600"/>
              </a:spcBef>
              <a:spcAft>
                <a:spcPts val="0"/>
              </a:spcAft>
              <a:buClr>
                <a:schemeClr val="dk1"/>
              </a:buClr>
              <a:buSzPts val="1100"/>
              <a:buFont typeface="Arial"/>
              <a:buNone/>
            </a:pPr>
            <a:r>
              <a:rPr lang="en-GB" sz="1800" dirty="0"/>
              <a:t>Ensure pupils understand that people have the </a:t>
            </a:r>
            <a:r>
              <a:rPr lang="en-GB" sz="1800" b="1" dirty="0"/>
              <a:t>right to withdraw consent</a:t>
            </a:r>
            <a:r>
              <a:rPr lang="en-GB" sz="1800" dirty="0"/>
              <a:t> at any time, including during sex. </a:t>
            </a:r>
            <a:endParaRPr sz="1800" dirty="0"/>
          </a:p>
          <a:p>
            <a:pPr marL="0" lvl="0" indent="0" algn="l" rtl="0">
              <a:spcBef>
                <a:spcPts val="1600"/>
              </a:spcBef>
              <a:spcAft>
                <a:spcPts val="0"/>
              </a:spcAft>
              <a:buClr>
                <a:schemeClr val="dk1"/>
              </a:buClr>
              <a:buSzPts val="1100"/>
              <a:buFont typeface="Arial"/>
              <a:buNone/>
            </a:pPr>
            <a:endParaRPr sz="1800" dirty="0">
              <a:solidFill>
                <a:srgbClr val="666666"/>
              </a:solidFill>
            </a:endParaRPr>
          </a:p>
          <a:p>
            <a:pPr marL="0" lvl="0" indent="0" algn="l" rtl="0">
              <a:spcBef>
                <a:spcPts val="1600"/>
              </a:spcBef>
              <a:spcAft>
                <a:spcPts val="0"/>
              </a:spcAft>
              <a:buNone/>
            </a:pPr>
            <a:endParaRPr sz="1800" dirty="0">
              <a:solidFill>
                <a:srgbClr val="666666"/>
              </a:solidFill>
            </a:endParaRPr>
          </a:p>
          <a:p>
            <a:pPr marL="0" lvl="0" indent="0" algn="l" rtl="0">
              <a:spcBef>
                <a:spcPts val="1600"/>
              </a:spcBef>
              <a:spcAft>
                <a:spcPts val="0"/>
              </a:spcAft>
              <a:buNone/>
            </a:pPr>
            <a:endParaRPr sz="1800" dirty="0">
              <a:solidFill>
                <a:srgbClr val="666666"/>
              </a:solidFill>
            </a:endParaRPr>
          </a:p>
          <a:p>
            <a:pPr marL="0" lvl="0" indent="0" algn="l" rtl="0">
              <a:spcBef>
                <a:spcPts val="1600"/>
              </a:spcBef>
              <a:spcAft>
                <a:spcPts val="0"/>
              </a:spcAft>
              <a:buNone/>
            </a:pPr>
            <a:endParaRPr sz="1800" dirty="0">
              <a:solidFill>
                <a:srgbClr val="666666"/>
              </a:solidFill>
            </a:endParaRPr>
          </a:p>
          <a:p>
            <a:pPr marL="0" lvl="0" indent="0" algn="l" rtl="0">
              <a:spcBef>
                <a:spcPts val="1600"/>
              </a:spcBef>
              <a:spcAft>
                <a:spcPts val="0"/>
              </a:spcAft>
              <a:buNone/>
            </a:pPr>
            <a:endParaRPr sz="1800" dirty="0">
              <a:solidFill>
                <a:srgbClr val="666666"/>
              </a:solidFill>
            </a:endParaRPr>
          </a:p>
          <a:p>
            <a:pPr marL="0" lvl="0" indent="0" algn="l" rtl="0">
              <a:spcBef>
                <a:spcPts val="1600"/>
              </a:spcBef>
              <a:spcAft>
                <a:spcPts val="0"/>
              </a:spcAft>
              <a:buNone/>
            </a:pPr>
            <a:endParaRPr sz="1800" dirty="0">
              <a:solidFill>
                <a:srgbClr val="666666"/>
              </a:solidFill>
            </a:endParaRPr>
          </a:p>
          <a:p>
            <a:pPr marL="0" lvl="0" indent="0" algn="l" rtl="0">
              <a:spcBef>
                <a:spcPts val="1600"/>
              </a:spcBef>
              <a:spcAft>
                <a:spcPts val="0"/>
              </a:spcAft>
              <a:buNone/>
            </a:pPr>
            <a:endParaRPr sz="1800" dirty="0">
              <a:solidFill>
                <a:srgbClr val="666666"/>
              </a:solidFill>
            </a:endParaRPr>
          </a:p>
          <a:p>
            <a:pPr marL="0" lvl="0" indent="0" algn="l" rtl="0">
              <a:spcBef>
                <a:spcPts val="1600"/>
              </a:spcBef>
              <a:spcAft>
                <a:spcPts val="0"/>
              </a:spcAft>
              <a:buNone/>
            </a:pPr>
            <a:endParaRPr sz="1800" dirty="0">
              <a:solidFill>
                <a:srgbClr val="666666"/>
              </a:solidFill>
            </a:endParaRPr>
          </a:p>
          <a:p>
            <a:pPr marL="0" lvl="0" indent="0" algn="l" rtl="0">
              <a:spcBef>
                <a:spcPts val="1600"/>
              </a:spcBef>
              <a:spcAft>
                <a:spcPts val="0"/>
              </a:spcAft>
              <a:buNone/>
            </a:pPr>
            <a:endParaRPr sz="1800" dirty="0">
              <a:solidFill>
                <a:srgbClr val="666666"/>
              </a:solidFill>
            </a:endParaRPr>
          </a:p>
          <a:p>
            <a:pPr marL="0" lvl="0" indent="0" algn="l" rtl="0">
              <a:spcBef>
                <a:spcPts val="1600"/>
              </a:spcBef>
              <a:spcAft>
                <a:spcPts val="1600"/>
              </a:spcAft>
              <a:buNone/>
            </a:pPr>
            <a:endParaRPr sz="1800" dirty="0">
              <a:solidFill>
                <a:srgbClr val="666666"/>
              </a:solidFill>
            </a:endParaRPr>
          </a:p>
        </p:txBody>
      </p:sp>
      <p:sp>
        <p:nvSpPr>
          <p:cNvPr id="428" name="Google Shape;428;p73"/>
          <p:cNvSpPr txBox="1"/>
          <p:nvPr/>
        </p:nvSpPr>
        <p:spPr>
          <a:xfrm>
            <a:off x="6178800" y="216425"/>
            <a:ext cx="2695200" cy="2697597"/>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r>
              <a:rPr lang="en-GB" sz="1600" dirty="0">
                <a:solidFill>
                  <a:schemeClr val="tx1"/>
                </a:solidFill>
              </a:rPr>
              <a:t>Know how to recognise the characteristics and positive aspects of healthy one-to-one intimate relationships, which include mutual respect, consent, loyalty, trust, shared interests and outlook, sex and friendship.</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430" name="Google Shape;430;p73"/>
          <p:cNvSpPr txBox="1"/>
          <p:nvPr/>
        </p:nvSpPr>
        <p:spPr>
          <a:xfrm>
            <a:off x="6178800" y="3594125"/>
            <a:ext cx="2695200" cy="7344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dirty="0">
                <a:solidFill>
                  <a:schemeClr val="tx1"/>
                </a:solidFill>
              </a:rPr>
              <a:t>This content is also part of </a:t>
            </a:r>
            <a:r>
              <a:rPr lang="en-GB" sz="1600" b="1" dirty="0">
                <a:solidFill>
                  <a:schemeClr val="tx1"/>
                </a:solidFill>
              </a:rPr>
              <a:t>being safe</a:t>
            </a:r>
            <a:r>
              <a:rPr lang="en-GB" sz="1600" dirty="0">
                <a:solidFill>
                  <a:schemeClr val="tx1"/>
                </a:solidFill>
              </a:rPr>
              <a:t>.</a:t>
            </a:r>
            <a:endParaRPr sz="1800" dirty="0">
              <a:solidFill>
                <a:schemeClr val="tx1"/>
              </a:solidFill>
              <a:highlight>
                <a:srgbClr val="00FFFF"/>
              </a:highlight>
            </a:endParaRPr>
          </a:p>
          <a:p>
            <a:pPr marL="0" lvl="0" indent="0" algn="l" rtl="0">
              <a:lnSpc>
                <a:spcPct val="115000"/>
              </a:lnSpc>
              <a:spcBef>
                <a:spcPts val="1600"/>
              </a:spcBef>
              <a:spcAft>
                <a:spcPts val="0"/>
              </a:spcAft>
              <a:buNone/>
            </a:pPr>
            <a:endParaRPr sz="1800" dirty="0">
              <a:solidFill>
                <a:srgbClr val="595959"/>
              </a:solidFill>
            </a:endParaRPr>
          </a:p>
          <a:p>
            <a:pPr marL="0" lvl="0" indent="0" algn="l" rtl="0">
              <a:lnSpc>
                <a:spcPct val="115000"/>
              </a:lnSpc>
              <a:spcBef>
                <a:spcPts val="1600"/>
              </a:spcBef>
              <a:spcAft>
                <a:spcPts val="1600"/>
              </a:spcAft>
              <a:buNone/>
            </a:pPr>
            <a:endParaRPr sz="1800" dirty="0">
              <a:solidFill>
                <a:srgbClr val="595959"/>
              </a:solidFill>
            </a:endParaRPr>
          </a:p>
        </p:txBody>
      </p:sp>
      <p:sp>
        <p:nvSpPr>
          <p:cNvPr id="431" name="Google Shape;431;p73"/>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429" name="Google Shape;429;p73"/>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35</a:t>
            </a:fld>
            <a:endParaRP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35"/>
        <p:cNvGrpSpPr/>
        <p:nvPr/>
      </p:nvGrpSpPr>
      <p:grpSpPr>
        <a:xfrm>
          <a:off x="0" y="0"/>
          <a:ext cx="0" cy="0"/>
          <a:chOff x="0" y="0"/>
          <a:chExt cx="0" cy="0"/>
        </a:xfrm>
      </p:grpSpPr>
      <p:sp>
        <p:nvSpPr>
          <p:cNvPr id="436" name="Google Shape;436;p74"/>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People in a position of trust</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37" name="Google Shape;437;p74"/>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that there is an extra legal protection for young people. </a:t>
            </a:r>
            <a:endParaRPr sz="1800" dirty="0"/>
          </a:p>
          <a:p>
            <a:pPr marL="0" lvl="0" indent="0" algn="l" rtl="0">
              <a:spcBef>
                <a:spcPts val="1600"/>
              </a:spcBef>
              <a:spcAft>
                <a:spcPts val="0"/>
              </a:spcAft>
              <a:buNone/>
            </a:pPr>
            <a:r>
              <a:rPr lang="en-GB" sz="1800" dirty="0"/>
              <a:t>It is against the law for a person aged 18 or over to have any sexual activity with a person under the age of 18 if the older person is in a </a:t>
            </a:r>
            <a:r>
              <a:rPr lang="en-GB" sz="1800" b="1" dirty="0"/>
              <a:t>position of trust</a:t>
            </a:r>
            <a:r>
              <a:rPr lang="en-GB" sz="1800" dirty="0"/>
              <a:t> (e.g. a doctor, care worker or teacher).</a:t>
            </a:r>
            <a:endParaRPr sz="1800" dirty="0"/>
          </a:p>
          <a:p>
            <a:pPr marL="0" lvl="0" indent="0" algn="l" rtl="0">
              <a:spcBef>
                <a:spcPts val="1600"/>
              </a:spcBef>
              <a:spcAft>
                <a:spcPts val="0"/>
              </a:spcAft>
              <a:buNone/>
            </a:pPr>
            <a:r>
              <a:rPr lang="en-GB" sz="1800" dirty="0"/>
              <a:t>This is because the influence that someone in this position has could affect the younger person’s freedom and capacity to consent. </a:t>
            </a:r>
            <a:endParaRPr sz="1800" dirty="0"/>
          </a:p>
          <a:p>
            <a:pPr marL="0" lvl="0" indent="0" algn="l" rtl="0">
              <a:spcBef>
                <a:spcPts val="1600"/>
              </a:spcBef>
              <a:spcAft>
                <a:spcPts val="0"/>
              </a:spcAft>
              <a:buClr>
                <a:schemeClr val="dk1"/>
              </a:buClr>
              <a:buSzPts val="1100"/>
              <a:buFont typeface="Arial"/>
              <a:buNone/>
            </a:pPr>
            <a:r>
              <a:rPr lang="en-GB" sz="1800" b="1" dirty="0"/>
              <a:t>Teacher reference: </a:t>
            </a:r>
            <a:r>
              <a:rPr lang="en-GB" sz="1800" dirty="0"/>
              <a:t>Sexual Offences Act 2003.</a:t>
            </a:r>
            <a:endParaRPr sz="1800" dirty="0"/>
          </a:p>
          <a:p>
            <a:pPr marL="0" lvl="0" indent="0" algn="l" rtl="0">
              <a:spcBef>
                <a:spcPts val="0"/>
              </a:spcBef>
              <a:spcAft>
                <a:spcPts val="1600"/>
              </a:spcAft>
              <a:buNone/>
            </a:pPr>
            <a:endParaRPr sz="1800" dirty="0">
              <a:solidFill>
                <a:srgbClr val="FF0000"/>
              </a:solidFill>
            </a:endParaRPr>
          </a:p>
        </p:txBody>
      </p:sp>
      <p:sp>
        <p:nvSpPr>
          <p:cNvPr id="438" name="Google Shape;438;p74"/>
          <p:cNvSpPr txBox="1"/>
          <p:nvPr/>
        </p:nvSpPr>
        <p:spPr>
          <a:xfrm>
            <a:off x="6174450" y="281850"/>
            <a:ext cx="2695200" cy="267739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r>
              <a:rPr lang="en-GB" sz="1600" dirty="0">
                <a:solidFill>
                  <a:schemeClr val="tx1"/>
                </a:solidFill>
              </a:rPr>
              <a:t>Know how to recognise the characteristics and positive aspects of healthy one-to-one intimate relationships, which include mutual respect, consent, loyalty, trust, shared interests and outlook, sex and friendship.</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440" name="Google Shape;440;p74"/>
          <p:cNvSpPr txBox="1"/>
          <p:nvPr/>
        </p:nvSpPr>
        <p:spPr>
          <a:xfrm>
            <a:off x="6178800" y="3594125"/>
            <a:ext cx="2695200" cy="7344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dirty="0">
                <a:solidFill>
                  <a:schemeClr val="tx1"/>
                </a:solidFill>
              </a:rPr>
              <a:t>This content is also part of </a:t>
            </a:r>
            <a:r>
              <a:rPr lang="en-GB" sz="1600" b="1" dirty="0">
                <a:solidFill>
                  <a:schemeClr val="tx1"/>
                </a:solidFill>
              </a:rPr>
              <a:t>being safe</a:t>
            </a:r>
            <a:r>
              <a:rPr lang="en-GB" sz="1600" dirty="0">
                <a:solidFill>
                  <a:schemeClr val="tx1"/>
                </a:solidFill>
              </a:rPr>
              <a:t>.</a:t>
            </a:r>
            <a:endParaRPr sz="1800" dirty="0">
              <a:solidFill>
                <a:schemeClr val="tx1"/>
              </a:solidFill>
              <a:highlight>
                <a:srgbClr val="00FFFF"/>
              </a:highlight>
            </a:endParaRPr>
          </a:p>
          <a:p>
            <a:pPr marL="0" lvl="0" indent="0" algn="l" rtl="0">
              <a:lnSpc>
                <a:spcPct val="115000"/>
              </a:lnSpc>
              <a:spcBef>
                <a:spcPts val="1600"/>
              </a:spcBef>
              <a:spcAft>
                <a:spcPts val="0"/>
              </a:spcAft>
              <a:buNone/>
            </a:pPr>
            <a:endParaRPr sz="1800" dirty="0">
              <a:solidFill>
                <a:srgbClr val="595959"/>
              </a:solidFill>
            </a:endParaRPr>
          </a:p>
          <a:p>
            <a:pPr marL="0" lvl="0" indent="0" algn="l" rtl="0">
              <a:lnSpc>
                <a:spcPct val="115000"/>
              </a:lnSpc>
              <a:spcBef>
                <a:spcPts val="1600"/>
              </a:spcBef>
              <a:spcAft>
                <a:spcPts val="1600"/>
              </a:spcAft>
              <a:buNone/>
            </a:pPr>
            <a:endParaRPr sz="1800" dirty="0">
              <a:solidFill>
                <a:srgbClr val="595959"/>
              </a:solidFill>
            </a:endParaRPr>
          </a:p>
        </p:txBody>
      </p:sp>
      <p:sp>
        <p:nvSpPr>
          <p:cNvPr id="441" name="Google Shape;441;p74"/>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439" name="Google Shape;439;p74"/>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36</a:t>
            </a:fld>
            <a:endParaRP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45"/>
        <p:cNvGrpSpPr/>
        <p:nvPr/>
      </p:nvGrpSpPr>
      <p:grpSpPr>
        <a:xfrm>
          <a:off x="0" y="0"/>
          <a:ext cx="0" cy="0"/>
          <a:chOff x="0" y="0"/>
          <a:chExt cx="0" cy="0"/>
        </a:xfrm>
      </p:grpSpPr>
      <p:sp>
        <p:nvSpPr>
          <p:cNvPr id="446" name="Google Shape;446;p75"/>
          <p:cNvSpPr txBox="1">
            <a:spLocks noGrp="1"/>
          </p:cNvSpPr>
          <p:nvPr>
            <p:ph type="title"/>
          </p:nvPr>
        </p:nvSpPr>
        <p:spPr>
          <a:xfrm>
            <a:off x="200100" y="2150850"/>
            <a:ext cx="87438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Identifying and managing sexual pressure</a:t>
            </a:r>
            <a:endParaRPr dirty="0">
              <a:solidFill>
                <a:schemeClr val="accent1"/>
              </a:solidFill>
            </a:endParaRPr>
          </a:p>
        </p:txBody>
      </p:sp>
      <p:sp>
        <p:nvSpPr>
          <p:cNvPr id="447" name="Google Shape;447;p7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37</a:t>
            </a:fld>
            <a:endParaRP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51"/>
        <p:cNvGrpSpPr/>
        <p:nvPr/>
      </p:nvGrpSpPr>
      <p:grpSpPr>
        <a:xfrm>
          <a:off x="0" y="0"/>
          <a:ext cx="0" cy="0"/>
          <a:chOff x="0" y="0"/>
          <a:chExt cx="0" cy="0"/>
        </a:xfrm>
      </p:grpSpPr>
      <p:sp>
        <p:nvSpPr>
          <p:cNvPr id="452" name="Google Shape;452;p76"/>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Sources of sexual pressure</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53" name="Google Shape;453;p76"/>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to identify sexual pressure in sexual decision-making, e.g. when people base decisions on:</a:t>
            </a:r>
            <a:endParaRPr sz="1800" dirty="0"/>
          </a:p>
          <a:p>
            <a:pPr marL="457200" lvl="0" indent="-342900" algn="l" rtl="0">
              <a:spcBef>
                <a:spcPts val="1600"/>
              </a:spcBef>
              <a:spcAft>
                <a:spcPts val="0"/>
              </a:spcAft>
              <a:buSzPts val="1800"/>
              <a:buChar char="●"/>
            </a:pPr>
            <a:r>
              <a:rPr lang="en-GB" sz="1800" b="1" dirty="0"/>
              <a:t>what others are doing</a:t>
            </a:r>
            <a:r>
              <a:rPr lang="en-GB" sz="1800" dirty="0"/>
              <a:t> (peers, celebrities, pornography) </a:t>
            </a:r>
            <a:endParaRPr sz="1800" dirty="0"/>
          </a:p>
          <a:p>
            <a:pPr marL="457200" lvl="0" indent="-342900" algn="l" rtl="0">
              <a:spcBef>
                <a:spcPts val="0"/>
              </a:spcBef>
              <a:spcAft>
                <a:spcPts val="0"/>
              </a:spcAft>
              <a:buSzPts val="1800"/>
              <a:buChar char="●"/>
            </a:pPr>
            <a:r>
              <a:rPr lang="en-GB" sz="1800" b="1" dirty="0"/>
              <a:t>what others tell them to do</a:t>
            </a:r>
            <a:r>
              <a:rPr lang="en-GB" sz="1800" dirty="0"/>
              <a:t> (a partner, friends, social expectations)</a:t>
            </a:r>
            <a:endParaRPr sz="1800" dirty="0"/>
          </a:p>
          <a:p>
            <a:pPr marL="457200" lvl="0" indent="-342900" algn="l" rtl="0">
              <a:spcBef>
                <a:spcPts val="0"/>
              </a:spcBef>
              <a:spcAft>
                <a:spcPts val="0"/>
              </a:spcAft>
              <a:buSzPts val="1800"/>
              <a:buChar char="●"/>
            </a:pPr>
            <a:r>
              <a:rPr lang="en-GB" sz="1800" b="1" dirty="0"/>
              <a:t>emotional/psychological pressure</a:t>
            </a:r>
            <a:r>
              <a:rPr lang="en-GB" sz="1800" dirty="0"/>
              <a:t> (‘If you loved me you would do it’)</a:t>
            </a:r>
            <a:endParaRPr sz="1800" dirty="0"/>
          </a:p>
          <a:p>
            <a:pPr marL="0" lvl="0" indent="0" algn="l" rtl="0">
              <a:spcBef>
                <a:spcPts val="1600"/>
              </a:spcBef>
              <a:spcAft>
                <a:spcPts val="0"/>
              </a:spcAft>
              <a:buNone/>
            </a:pPr>
            <a:r>
              <a:rPr lang="en-GB" sz="1800" dirty="0"/>
              <a:t>Explain that pressure can be applied by individuals or by groups and that people are sometimes pressured differently, e.g. depending on their gender or sexuality (expectations based on stereotypes).</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454" name="Google Shape;454;p76"/>
          <p:cNvSpPr txBox="1"/>
          <p:nvPr/>
        </p:nvSpPr>
        <p:spPr>
          <a:xfrm>
            <a:off x="6178800" y="216425"/>
            <a:ext cx="2695200" cy="23553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that there are a range of strategies for identifying and managing sexual pressure, including understanding peer pressure, resisting pressure and not pressurising others.</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456" name="Google Shape;456;p76"/>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455" name="Google Shape;455;p76"/>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38</a:t>
            </a:fld>
            <a:endParaRP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60"/>
        <p:cNvGrpSpPr/>
        <p:nvPr/>
      </p:nvGrpSpPr>
      <p:grpSpPr>
        <a:xfrm>
          <a:off x="0" y="0"/>
          <a:ext cx="0" cy="0"/>
          <a:chOff x="0" y="0"/>
          <a:chExt cx="0" cy="0"/>
        </a:xfrm>
      </p:grpSpPr>
      <p:sp>
        <p:nvSpPr>
          <p:cNvPr id="461" name="Google Shape;461;p77"/>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Recognising sexual pressure</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62" name="Google Shape;462;p77"/>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in a respectful relationship:</a:t>
            </a:r>
            <a:endParaRPr sz="1800" dirty="0"/>
          </a:p>
          <a:p>
            <a:pPr marL="457200" lvl="0" indent="-342900" algn="l" rtl="0">
              <a:spcBef>
                <a:spcPts val="1600"/>
              </a:spcBef>
              <a:spcAft>
                <a:spcPts val="0"/>
              </a:spcAft>
              <a:buSzPts val="1800"/>
              <a:buChar char="●"/>
            </a:pPr>
            <a:r>
              <a:rPr lang="en-GB" sz="1800" dirty="0"/>
              <a:t>‘positives’ (e.g. pleasure) are not used to pressure someone to have sex</a:t>
            </a:r>
            <a:endParaRPr sz="1800" dirty="0"/>
          </a:p>
          <a:p>
            <a:pPr marL="457200" lvl="0" indent="-342900" algn="l" rtl="0">
              <a:spcBef>
                <a:spcPts val="0"/>
              </a:spcBef>
              <a:spcAft>
                <a:spcPts val="0"/>
              </a:spcAft>
              <a:buSzPts val="1800"/>
              <a:buChar char="●"/>
            </a:pPr>
            <a:r>
              <a:rPr lang="en-GB" sz="1800" dirty="0"/>
              <a:t>threats (e.g. of ending a relationship) are not used to bully or manipulate someone into having sex</a:t>
            </a:r>
            <a:endParaRPr sz="1800" dirty="0"/>
          </a:p>
          <a:p>
            <a:pPr marL="457200" lvl="0" indent="-342900" algn="l" rtl="0">
              <a:spcBef>
                <a:spcPts val="0"/>
              </a:spcBef>
              <a:spcAft>
                <a:spcPts val="0"/>
              </a:spcAft>
              <a:buSzPts val="1800"/>
              <a:buChar char="●"/>
            </a:pPr>
            <a:r>
              <a:rPr lang="en-GB" sz="1800" dirty="0"/>
              <a:t>consent cannot not be assumed and is always necessary</a:t>
            </a:r>
            <a:endParaRPr sz="1800" dirty="0"/>
          </a:p>
          <a:p>
            <a:pPr marL="457200" lvl="0" indent="-342900" algn="l" rtl="0">
              <a:spcBef>
                <a:spcPts val="0"/>
              </a:spcBef>
              <a:spcAft>
                <a:spcPts val="0"/>
              </a:spcAft>
              <a:buSzPts val="1800"/>
              <a:buChar char="●"/>
            </a:pPr>
            <a:r>
              <a:rPr lang="en-GB" sz="1800" dirty="0"/>
              <a:t>sex shouldn’t be expected because people have had sex before</a:t>
            </a:r>
            <a:endParaRPr sz="1800" dirty="0"/>
          </a:p>
          <a:p>
            <a:pPr marL="457200" lvl="0" indent="-342900" algn="l" rtl="0">
              <a:spcBef>
                <a:spcPts val="0"/>
              </a:spcBef>
              <a:spcAft>
                <a:spcPts val="0"/>
              </a:spcAft>
              <a:buSzPts val="1800"/>
              <a:buChar char="●"/>
            </a:pPr>
            <a:r>
              <a:rPr lang="en-GB" sz="1800" dirty="0"/>
              <a:t>consent to one type of sexual activity does not mean there is consent to other activities</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463" name="Google Shape;463;p77"/>
          <p:cNvSpPr txBox="1"/>
          <p:nvPr/>
        </p:nvSpPr>
        <p:spPr>
          <a:xfrm>
            <a:off x="6178800" y="216425"/>
            <a:ext cx="2695200" cy="23553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that there are a range of strategies for identifying and managing sexual pressure, including understanding peer pressure, resisting pressure and not pressurising others.</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465" name="Google Shape;465;p77"/>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464" name="Google Shape;464;p77"/>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39</a:t>
            </a:fld>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40"/>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What you will get out of </a:t>
            </a:r>
            <a:r>
              <a:rPr lang="en-US" dirty="0"/>
              <a:t>this</a:t>
            </a:r>
            <a:endParaRPr dirty="0"/>
          </a:p>
          <a:p>
            <a:pPr marL="0" lvl="0" indent="0" algn="l" rtl="0">
              <a:spcBef>
                <a:spcPts val="0"/>
              </a:spcBef>
              <a:spcAft>
                <a:spcPts val="0"/>
              </a:spcAft>
              <a:buNone/>
            </a:pPr>
            <a:endParaRPr dirty="0">
              <a:solidFill>
                <a:srgbClr val="073763"/>
              </a:solidFill>
            </a:endParaRPr>
          </a:p>
        </p:txBody>
      </p:sp>
      <p:sp>
        <p:nvSpPr>
          <p:cNvPr id="170" name="Google Shape;170;p40"/>
          <p:cNvSpPr txBox="1">
            <a:spLocks noGrp="1"/>
          </p:cNvSpPr>
          <p:nvPr>
            <p:ph type="body" idx="1"/>
          </p:nvPr>
        </p:nvSpPr>
        <p:spPr>
          <a:xfrm>
            <a:off x="270000" y="914400"/>
            <a:ext cx="76131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800"/>
              <a:buFont typeface="Arial"/>
              <a:buNone/>
            </a:pPr>
            <a:r>
              <a:rPr lang="en-GB" sz="1800" dirty="0"/>
              <a:t>By the end of this you should:</a:t>
            </a:r>
            <a:endParaRPr sz="1800" dirty="0"/>
          </a:p>
          <a:p>
            <a:pPr marL="457200" lvl="0" indent="-342900" algn="l" rtl="0">
              <a:spcBef>
                <a:spcPts val="1000"/>
              </a:spcBef>
              <a:spcAft>
                <a:spcPts val="0"/>
              </a:spcAft>
              <a:buClr>
                <a:schemeClr val="accent1"/>
              </a:buClr>
              <a:buSzPts val="1800"/>
              <a:buChar char="●"/>
            </a:pPr>
            <a:r>
              <a:rPr lang="en-GB" sz="1800" dirty="0"/>
              <a:t>know what is included in the statutory guidance </a:t>
            </a:r>
            <a:endParaRPr sz="1800" dirty="0"/>
          </a:p>
          <a:p>
            <a:pPr marL="457200" lvl="0" indent="-342900" algn="l" rtl="0">
              <a:spcBef>
                <a:spcPts val="0"/>
              </a:spcBef>
              <a:spcAft>
                <a:spcPts val="0"/>
              </a:spcAft>
              <a:buClr>
                <a:schemeClr val="accent1"/>
              </a:buClr>
              <a:buSzPts val="1800"/>
              <a:buChar char="●"/>
            </a:pPr>
            <a:r>
              <a:rPr lang="en-GB" sz="1800" dirty="0"/>
              <a:t>know some key knowledge and facts to cover as part of this topic</a:t>
            </a:r>
            <a:endParaRPr sz="1800" dirty="0"/>
          </a:p>
          <a:p>
            <a:pPr marL="457200" lvl="0" indent="-342900" algn="l" rtl="0">
              <a:spcBef>
                <a:spcPts val="0"/>
              </a:spcBef>
              <a:spcAft>
                <a:spcPts val="0"/>
              </a:spcAft>
              <a:buClr>
                <a:schemeClr val="accent1"/>
              </a:buClr>
              <a:buSzPts val="1800"/>
              <a:buChar char="●"/>
            </a:pPr>
            <a:r>
              <a:rPr lang="en-GB" sz="1800" dirty="0"/>
              <a:t>have strategies to deal with questions that come up in class</a:t>
            </a:r>
            <a:endParaRPr sz="1800" dirty="0"/>
          </a:p>
          <a:p>
            <a:pPr marL="457200" lvl="0" indent="-342900" algn="l" rtl="0">
              <a:spcBef>
                <a:spcPts val="0"/>
              </a:spcBef>
              <a:spcAft>
                <a:spcPts val="0"/>
              </a:spcAft>
              <a:buClr>
                <a:schemeClr val="accent1"/>
              </a:buClr>
              <a:buSzPts val="1800"/>
              <a:buChar char="●"/>
            </a:pPr>
            <a:r>
              <a:rPr lang="en-GB" sz="1800" dirty="0"/>
              <a:t>feel more confident teaching about </a:t>
            </a:r>
            <a:r>
              <a:rPr lang="en-GB" sz="1800" b="1" dirty="0"/>
              <a:t>intimate relationships and sexual health</a:t>
            </a:r>
            <a:endParaRPr sz="1800" b="1" dirty="0"/>
          </a:p>
          <a:p>
            <a:pPr marL="0" lvl="0" indent="0" algn="l" rtl="0">
              <a:spcBef>
                <a:spcPts val="0"/>
              </a:spcBef>
              <a:spcAft>
                <a:spcPts val="0"/>
              </a:spcAft>
              <a:buNone/>
            </a:pPr>
            <a:endParaRPr sz="1800" dirty="0">
              <a:solidFill>
                <a:srgbClr val="434343"/>
              </a:solidFill>
            </a:endParaRPr>
          </a:p>
          <a:p>
            <a:pPr marL="45720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1600"/>
              </a:spcBef>
              <a:spcAft>
                <a:spcPts val="1600"/>
              </a:spcAft>
              <a:buNone/>
            </a:pPr>
            <a:endParaRPr sz="1800" dirty="0"/>
          </a:p>
        </p:txBody>
      </p:sp>
      <p:sp>
        <p:nvSpPr>
          <p:cNvPr id="171" name="Google Shape;171;p4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a:t>
            </a:fld>
            <a:endParaRP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69"/>
        <p:cNvGrpSpPr/>
        <p:nvPr/>
      </p:nvGrpSpPr>
      <p:grpSpPr>
        <a:xfrm>
          <a:off x="0" y="0"/>
          <a:ext cx="0" cy="0"/>
          <a:chOff x="0" y="0"/>
          <a:chExt cx="0" cy="0"/>
        </a:xfrm>
      </p:grpSpPr>
      <p:sp>
        <p:nvSpPr>
          <p:cNvPr id="470" name="Google Shape;470;p78"/>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Managing sexual pressure</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71" name="Google Shape;471;p78"/>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it is wrong, and sometimes illegal, for anyone (partner, boyfriend, girlfriend, anyone else) to sexually pressure or control someone else. </a:t>
            </a:r>
            <a:endParaRPr sz="1800" dirty="0"/>
          </a:p>
          <a:p>
            <a:pPr marL="0" lvl="0" indent="0" algn="l" rtl="0">
              <a:spcBef>
                <a:spcPts val="1600"/>
              </a:spcBef>
              <a:spcAft>
                <a:spcPts val="0"/>
              </a:spcAft>
              <a:buNone/>
            </a:pPr>
            <a:r>
              <a:rPr lang="en-GB" sz="1800" dirty="0"/>
              <a:t>Tell pupils that if this happens and someone needs help they can:</a:t>
            </a:r>
            <a:endParaRPr sz="1800" dirty="0"/>
          </a:p>
          <a:p>
            <a:pPr marL="457200" lvl="0" indent="-342900" algn="l" rtl="0">
              <a:spcBef>
                <a:spcPts val="1600"/>
              </a:spcBef>
              <a:spcAft>
                <a:spcPts val="0"/>
              </a:spcAft>
              <a:buSzPts val="1800"/>
              <a:buChar char="●"/>
            </a:pPr>
            <a:r>
              <a:rPr lang="en-GB" sz="1800" dirty="0"/>
              <a:t>speak to someone they trust at home or to a friend</a:t>
            </a:r>
            <a:endParaRPr sz="1800" dirty="0"/>
          </a:p>
          <a:p>
            <a:pPr marL="457200" lvl="0" indent="-342900" algn="l" rtl="0">
              <a:spcBef>
                <a:spcPts val="0"/>
              </a:spcBef>
              <a:spcAft>
                <a:spcPts val="0"/>
              </a:spcAft>
              <a:buSzPts val="1800"/>
              <a:buChar char="●"/>
            </a:pPr>
            <a:r>
              <a:rPr lang="en-GB" sz="1800" dirty="0"/>
              <a:t>speak to a teacher or nurse at school</a:t>
            </a:r>
            <a:endParaRPr sz="1800" dirty="0"/>
          </a:p>
          <a:p>
            <a:pPr marL="457200" lvl="0" indent="-342900" algn="l" rtl="0">
              <a:spcBef>
                <a:spcPts val="0"/>
              </a:spcBef>
              <a:spcAft>
                <a:spcPts val="0"/>
              </a:spcAft>
              <a:buSzPts val="1800"/>
              <a:buChar char="●"/>
            </a:pPr>
            <a:r>
              <a:rPr lang="en-GB" sz="1800" dirty="0"/>
              <a:t>contact ChildLine and speak anonymously about concerns</a:t>
            </a:r>
            <a:endParaRPr sz="1800" dirty="0"/>
          </a:p>
          <a:p>
            <a:pPr marL="0" lvl="0" indent="0" algn="l" rtl="0">
              <a:spcBef>
                <a:spcPts val="1600"/>
              </a:spcBef>
              <a:spcAft>
                <a:spcPts val="0"/>
              </a:spcAft>
              <a:buNone/>
            </a:pPr>
            <a:r>
              <a:rPr lang="en-GB" sz="1800" b="1" dirty="0"/>
              <a:t>Develop vocabulary</a:t>
            </a:r>
            <a:r>
              <a:rPr lang="en-GB" sz="1800" dirty="0"/>
              <a:t>, progressing from ‘pressure’ to concepts such as ‘coercion’.</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472" name="Google Shape;472;p78"/>
          <p:cNvSpPr txBox="1"/>
          <p:nvPr/>
        </p:nvSpPr>
        <p:spPr>
          <a:xfrm>
            <a:off x="6178800" y="216425"/>
            <a:ext cx="2695200" cy="23553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that there are a range of strategies for identifying and managing sexual pressure, including understanding peer pressure, resisting pressure and not pressurising others.</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474" name="Google Shape;474;p78"/>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473" name="Google Shape;473;p78"/>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40</a:t>
            </a:fld>
            <a:endParaRP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78"/>
        <p:cNvGrpSpPr/>
        <p:nvPr/>
      </p:nvGrpSpPr>
      <p:grpSpPr>
        <a:xfrm>
          <a:off x="0" y="0"/>
          <a:ext cx="0" cy="0"/>
          <a:chOff x="0" y="0"/>
          <a:chExt cx="0" cy="0"/>
        </a:xfrm>
      </p:grpSpPr>
      <p:sp>
        <p:nvSpPr>
          <p:cNvPr id="479" name="Google Shape;479;p79"/>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Not pressuring others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80" name="Google Shape;480;p79"/>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to </a:t>
            </a:r>
            <a:r>
              <a:rPr lang="en-GB" sz="1800" b="1" dirty="0"/>
              <a:t>recognise when others are feeling pressured</a:t>
            </a:r>
            <a:r>
              <a:rPr lang="en-GB" sz="1800" dirty="0"/>
              <a:t>, and that people do not always resist by saying ‘no’. Other ways people may indicate that they do not consent include:</a:t>
            </a:r>
            <a:endParaRPr sz="1800" dirty="0"/>
          </a:p>
          <a:p>
            <a:pPr marL="457200" lvl="0" indent="-342900" algn="l" rtl="0">
              <a:spcBef>
                <a:spcPts val="1600"/>
              </a:spcBef>
              <a:spcAft>
                <a:spcPts val="0"/>
              </a:spcAft>
              <a:buSzPts val="1800"/>
              <a:buChar char="●"/>
            </a:pPr>
            <a:r>
              <a:rPr lang="en-GB" sz="1800" dirty="0"/>
              <a:t>delaying (saying ‘not now’, ‘maybe later’)</a:t>
            </a:r>
            <a:endParaRPr sz="1800" dirty="0"/>
          </a:p>
          <a:p>
            <a:pPr marL="457200" lvl="0" indent="-342900" algn="l" rtl="0">
              <a:spcBef>
                <a:spcPts val="0"/>
              </a:spcBef>
              <a:spcAft>
                <a:spcPts val="0"/>
              </a:spcAft>
              <a:buSzPts val="1800"/>
              <a:buChar char="●"/>
            </a:pPr>
            <a:r>
              <a:rPr lang="en-GB" sz="1800" dirty="0"/>
              <a:t>smiling/laughing, rather than answering directly</a:t>
            </a:r>
            <a:endParaRPr sz="1800" dirty="0"/>
          </a:p>
          <a:p>
            <a:pPr marL="457200" lvl="0" indent="-342900" algn="l" rtl="0">
              <a:spcBef>
                <a:spcPts val="0"/>
              </a:spcBef>
              <a:spcAft>
                <a:spcPts val="0"/>
              </a:spcAft>
              <a:buSzPts val="1800"/>
              <a:buChar char="●"/>
            </a:pPr>
            <a:r>
              <a:rPr lang="en-GB" sz="1800" dirty="0"/>
              <a:t>trying to change the subject</a:t>
            </a:r>
            <a:endParaRPr sz="1800" dirty="0"/>
          </a:p>
          <a:p>
            <a:pPr marL="457200" lvl="0" indent="-342900" algn="l" rtl="0">
              <a:spcBef>
                <a:spcPts val="0"/>
              </a:spcBef>
              <a:spcAft>
                <a:spcPts val="0"/>
              </a:spcAft>
              <a:buSzPts val="1800"/>
              <a:buChar char="●"/>
            </a:pPr>
            <a:r>
              <a:rPr lang="en-GB" sz="1800" dirty="0"/>
              <a:t>making excuses (‘I can’t’, ‘I’m busy’, ‘I’m tired’)</a:t>
            </a:r>
            <a:endParaRPr sz="1800" dirty="0"/>
          </a:p>
          <a:p>
            <a:pPr marL="457200" lvl="0" indent="-342900" algn="l" rtl="0">
              <a:spcBef>
                <a:spcPts val="0"/>
              </a:spcBef>
              <a:spcAft>
                <a:spcPts val="0"/>
              </a:spcAft>
              <a:buSzPts val="1800"/>
              <a:buChar char="●"/>
            </a:pPr>
            <a:r>
              <a:rPr lang="en-GB" sz="1800" dirty="0"/>
              <a:t>minimising (‘maybe’, ‘perhaps’, ‘sort of’)</a:t>
            </a:r>
            <a:endParaRPr sz="1800" dirty="0"/>
          </a:p>
          <a:p>
            <a:pPr marL="0" lvl="0" indent="0" algn="l" rtl="0">
              <a:spcBef>
                <a:spcPts val="1600"/>
              </a:spcBef>
              <a:spcAft>
                <a:spcPts val="0"/>
              </a:spcAft>
              <a:buNone/>
            </a:pPr>
            <a:r>
              <a:rPr lang="en-GB" sz="1800" dirty="0"/>
              <a:t>Remind pupils that consent should be a clear and freely given ‘yes’.</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482" name="Google Shape;482;p79"/>
          <p:cNvSpPr txBox="1"/>
          <p:nvPr/>
        </p:nvSpPr>
        <p:spPr>
          <a:xfrm>
            <a:off x="6178800" y="216425"/>
            <a:ext cx="2695200" cy="23553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that there are a range of strategies for identifying and managing sexual pressure, including understanding peer pressure, resisting pressure and not pressurising others.</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484" name="Google Shape;484;p79"/>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483" name="Google Shape;483;p79"/>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41</a:t>
            </a:fld>
            <a:endParaRP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88"/>
        <p:cNvGrpSpPr/>
        <p:nvPr/>
      </p:nvGrpSpPr>
      <p:grpSpPr>
        <a:xfrm>
          <a:off x="0" y="0"/>
          <a:ext cx="0" cy="0"/>
          <a:chOff x="0" y="0"/>
          <a:chExt cx="0" cy="0"/>
        </a:xfrm>
      </p:grpSpPr>
      <p:sp>
        <p:nvSpPr>
          <p:cNvPr id="489" name="Google Shape;489;p80"/>
          <p:cNvSpPr txBox="1">
            <a:spLocks noGrp="1"/>
          </p:cNvSpPr>
          <p:nvPr>
            <p:ph type="title"/>
          </p:nvPr>
        </p:nvSpPr>
        <p:spPr>
          <a:xfrm>
            <a:off x="2285550" y="2150850"/>
            <a:ext cx="45729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Sexual relationships</a:t>
            </a:r>
            <a:endParaRPr dirty="0">
              <a:solidFill>
                <a:schemeClr val="accent1"/>
              </a:solidFill>
            </a:endParaRPr>
          </a:p>
        </p:txBody>
      </p:sp>
      <p:sp>
        <p:nvSpPr>
          <p:cNvPr id="490" name="Google Shape;490;p8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42</a:t>
            </a:fld>
            <a:endParaRP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94"/>
        <p:cNvGrpSpPr/>
        <p:nvPr/>
      </p:nvGrpSpPr>
      <p:grpSpPr>
        <a:xfrm>
          <a:off x="0" y="0"/>
          <a:ext cx="0" cy="0"/>
          <a:chOff x="0" y="0"/>
          <a:chExt cx="0" cy="0"/>
        </a:xfrm>
      </p:grpSpPr>
      <p:sp>
        <p:nvSpPr>
          <p:cNvPr id="495" name="Google Shape;495;p81"/>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How sex can affect health</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96" name="Google Shape;496;p81"/>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sex can play a role in loving relationships between adults. Explain that choices people make about sex can positively and negatively affect physical, emotional, mental, sexual and reproductive health.</a:t>
            </a:r>
            <a:endParaRPr sz="1800" dirty="0"/>
          </a:p>
          <a:p>
            <a:pPr marL="0" lvl="0" indent="0" algn="l" rtl="0">
              <a:spcBef>
                <a:spcPts val="1600"/>
              </a:spcBef>
              <a:spcAft>
                <a:spcPts val="0"/>
              </a:spcAft>
              <a:buNone/>
            </a:pPr>
            <a:r>
              <a:rPr lang="en-GB" sz="1800" dirty="0"/>
              <a:t>Potential positives:</a:t>
            </a:r>
            <a:endParaRPr sz="1800" dirty="0"/>
          </a:p>
          <a:p>
            <a:pPr marL="457200" lvl="0" indent="-342900" algn="l" rtl="0">
              <a:spcBef>
                <a:spcPts val="1600"/>
              </a:spcBef>
              <a:spcAft>
                <a:spcPts val="0"/>
              </a:spcAft>
              <a:buSzPts val="1800"/>
              <a:buChar char="●"/>
            </a:pPr>
            <a:r>
              <a:rPr lang="en-GB" sz="1800" dirty="0"/>
              <a:t>intimacy, physical pleasure for themselves/partner</a:t>
            </a:r>
            <a:endParaRPr sz="1800" dirty="0"/>
          </a:p>
          <a:p>
            <a:pPr marL="457200" lvl="0" indent="-342900" algn="l" rtl="0">
              <a:spcBef>
                <a:spcPts val="0"/>
              </a:spcBef>
              <a:spcAft>
                <a:spcPts val="0"/>
              </a:spcAft>
              <a:buSzPts val="1800"/>
              <a:buChar char="●"/>
            </a:pPr>
            <a:r>
              <a:rPr lang="en-GB" sz="1800" dirty="0"/>
              <a:t>a wanted pregnancy which can be fulfilling</a:t>
            </a:r>
            <a:endParaRPr sz="1800" dirty="0"/>
          </a:p>
          <a:p>
            <a:pPr marL="0" lvl="0" indent="0" algn="l" rtl="0">
              <a:spcBef>
                <a:spcPts val="1600"/>
              </a:spcBef>
              <a:spcAft>
                <a:spcPts val="0"/>
              </a:spcAft>
              <a:buNone/>
            </a:pPr>
            <a:r>
              <a:rPr lang="en-GB" sz="1800" dirty="0"/>
              <a:t>Potential negatives could include: </a:t>
            </a:r>
            <a:endParaRPr sz="1800" dirty="0"/>
          </a:p>
          <a:p>
            <a:pPr marL="457200" lvl="0" indent="-342900" algn="l" rtl="0">
              <a:spcBef>
                <a:spcPts val="1600"/>
              </a:spcBef>
              <a:spcAft>
                <a:spcPts val="0"/>
              </a:spcAft>
              <a:buSzPts val="1800"/>
              <a:buChar char="●"/>
            </a:pPr>
            <a:r>
              <a:rPr lang="en-GB" sz="1800" dirty="0"/>
              <a:t>someone regretting having sex when not ready</a:t>
            </a:r>
            <a:endParaRPr sz="1800" dirty="0"/>
          </a:p>
          <a:p>
            <a:pPr marL="457200" lvl="0" indent="-342900" algn="l" rtl="0">
              <a:spcBef>
                <a:spcPts val="0"/>
              </a:spcBef>
              <a:spcAft>
                <a:spcPts val="0"/>
              </a:spcAft>
              <a:buSzPts val="1800"/>
              <a:buChar char="●"/>
            </a:pPr>
            <a:r>
              <a:rPr lang="en-GB" sz="1800" dirty="0"/>
              <a:t>getting a STI or having an unwanted pregnancy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497" name="Google Shape;497;p81"/>
          <p:cNvSpPr txBox="1"/>
          <p:nvPr/>
        </p:nvSpPr>
        <p:spPr>
          <a:xfrm>
            <a:off x="6178800" y="216425"/>
            <a:ext cx="2695200" cy="26157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that all aspects of health can be affected by choices they make in sex and relationships, positively or negatively, e.g. physical, emotional, mental, sexual and reproductive health and wellbeing.</a:t>
            </a:r>
            <a:endParaRPr sz="1600" dirty="0">
              <a:solidFill>
                <a:schemeClr val="tx1"/>
              </a:solidFill>
            </a:endParaRPr>
          </a:p>
        </p:txBody>
      </p:sp>
      <p:sp>
        <p:nvSpPr>
          <p:cNvPr id="499" name="Google Shape;499;p81"/>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498" name="Google Shape;498;p81"/>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43</a:t>
            </a:fld>
            <a:endParaRP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503"/>
        <p:cNvGrpSpPr/>
        <p:nvPr/>
      </p:nvGrpSpPr>
      <p:grpSpPr>
        <a:xfrm>
          <a:off x="0" y="0"/>
          <a:ext cx="0" cy="0"/>
          <a:chOff x="0" y="0"/>
          <a:chExt cx="0" cy="0"/>
        </a:xfrm>
      </p:grpSpPr>
      <p:sp>
        <p:nvSpPr>
          <p:cNvPr id="504" name="Google Shape;504;p82"/>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Future sexual health</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05" name="Google Shape;505;p82"/>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there is a link between future sexual health and someone’s first sexual experience.</a:t>
            </a:r>
            <a:endParaRPr sz="1800" dirty="0"/>
          </a:p>
          <a:p>
            <a:pPr marL="0" lvl="0" indent="0" algn="l" rtl="0">
              <a:spcBef>
                <a:spcPts val="1600"/>
              </a:spcBef>
              <a:spcAft>
                <a:spcPts val="0"/>
              </a:spcAft>
              <a:buNone/>
            </a:pPr>
            <a:r>
              <a:rPr lang="en-GB" sz="1800" dirty="0"/>
              <a:t>Future sexual health tends to be better when the following applies to a person’s first experience of sex:</a:t>
            </a:r>
            <a:endParaRPr sz="1800" dirty="0"/>
          </a:p>
          <a:p>
            <a:pPr marL="457200" lvl="0" indent="-342900" algn="l" rtl="0">
              <a:lnSpc>
                <a:spcPct val="115000"/>
              </a:lnSpc>
              <a:spcBef>
                <a:spcPts val="1600"/>
              </a:spcBef>
              <a:spcAft>
                <a:spcPts val="0"/>
              </a:spcAft>
              <a:buClrTx/>
              <a:buSzPts val="1800"/>
              <a:buAutoNum type="arabicPeriod"/>
            </a:pPr>
            <a:r>
              <a:rPr lang="en-GB" sz="1800" dirty="0"/>
              <a:t>Willingness of both partners to have sex (both partners are able to and do consent).</a:t>
            </a:r>
            <a:endParaRPr sz="1800" dirty="0"/>
          </a:p>
          <a:p>
            <a:pPr marL="457200" lvl="0" indent="-342900" algn="l" rtl="0">
              <a:lnSpc>
                <a:spcPct val="115000"/>
              </a:lnSpc>
              <a:spcBef>
                <a:spcPts val="0"/>
              </a:spcBef>
              <a:spcAft>
                <a:spcPts val="0"/>
              </a:spcAft>
              <a:buClrTx/>
              <a:buSzPts val="1800"/>
              <a:buAutoNum type="arabicPeriod"/>
            </a:pPr>
            <a:r>
              <a:rPr lang="en-GB" sz="1800" dirty="0"/>
              <a:t>Not reacting to peer pressure and not being under the influence of alcohol or drugs.</a:t>
            </a:r>
            <a:endParaRPr sz="1800" dirty="0"/>
          </a:p>
          <a:p>
            <a:pPr marL="457200" lvl="0" indent="-342900" algn="l" rtl="0">
              <a:lnSpc>
                <a:spcPct val="115000"/>
              </a:lnSpc>
              <a:spcBef>
                <a:spcPts val="0"/>
              </a:spcBef>
              <a:spcAft>
                <a:spcPts val="0"/>
              </a:spcAft>
              <a:buClrTx/>
              <a:buSzPts val="1800"/>
              <a:buAutoNum type="arabicPeriod"/>
            </a:pPr>
            <a:r>
              <a:rPr lang="en-GB" sz="1800" dirty="0"/>
              <a:t>Using reliable contraception / protection against STIs.</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506" name="Google Shape;506;p82"/>
          <p:cNvSpPr txBox="1"/>
          <p:nvPr/>
        </p:nvSpPr>
        <p:spPr>
          <a:xfrm>
            <a:off x="6178800" y="216425"/>
            <a:ext cx="2695200" cy="26157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that all aspects of health can be affected by choices they make in sex and relationships, positively or negatively, e.g. physical, emotional, mental, sexual and reproductive health and wellbeing.</a:t>
            </a:r>
            <a:endParaRPr sz="1600" dirty="0">
              <a:solidFill>
                <a:schemeClr val="tx1"/>
              </a:solidFill>
            </a:endParaRPr>
          </a:p>
        </p:txBody>
      </p:sp>
      <p:sp>
        <p:nvSpPr>
          <p:cNvPr id="508" name="Google Shape;508;p82"/>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07" name="Google Shape;507;p82"/>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44</a:t>
            </a:fld>
            <a:endParaRP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512"/>
        <p:cNvGrpSpPr/>
        <p:nvPr/>
      </p:nvGrpSpPr>
      <p:grpSpPr>
        <a:xfrm>
          <a:off x="0" y="0"/>
          <a:ext cx="0" cy="0"/>
          <a:chOff x="0" y="0"/>
          <a:chExt cx="0" cy="0"/>
        </a:xfrm>
      </p:grpSpPr>
      <p:sp>
        <p:nvSpPr>
          <p:cNvPr id="513" name="Google Shape;513;p83"/>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Sexual health screening</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14" name="Google Shape;514;p83"/>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sexual health screening is a way for people to check if they have any STIs. This is a way for them to protect their own health and that of their partner.  </a:t>
            </a:r>
            <a:endParaRPr sz="1800" dirty="0"/>
          </a:p>
          <a:p>
            <a:pPr marL="0" lvl="0" indent="0" algn="l" rtl="0">
              <a:spcBef>
                <a:spcPts val="1600"/>
              </a:spcBef>
              <a:spcAft>
                <a:spcPts val="0"/>
              </a:spcAft>
              <a:buNone/>
            </a:pPr>
            <a:r>
              <a:rPr lang="en-GB" sz="1800" dirty="0"/>
              <a:t>People can get tested through their GP or a sexual health clinic. </a:t>
            </a:r>
            <a:endParaRPr sz="1800" dirty="0"/>
          </a:p>
          <a:p>
            <a:pPr marL="0" lvl="0" indent="0" algn="l" rtl="0">
              <a:spcBef>
                <a:spcPts val="1600"/>
              </a:spcBef>
              <a:spcAft>
                <a:spcPts val="0"/>
              </a:spcAft>
              <a:buClr>
                <a:schemeClr val="dk1"/>
              </a:buClr>
              <a:buSzPts val="1100"/>
              <a:buFont typeface="Arial"/>
              <a:buNone/>
            </a:pPr>
            <a:r>
              <a:rPr lang="en-GB" sz="1800" dirty="0"/>
              <a:t>Remind pupils that someone can have an STI without noticeable symptoms.</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515" name="Google Shape;515;p83"/>
          <p:cNvSpPr txBox="1"/>
          <p:nvPr/>
        </p:nvSpPr>
        <p:spPr>
          <a:xfrm>
            <a:off x="6178800" y="216425"/>
            <a:ext cx="2695200" cy="26157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that all aspects of health can be affected by choices they make in sex and relationships, positively or negatively, e.g. physical, emotional, mental, sexual and reproductive health and wellbeing.</a:t>
            </a:r>
            <a:endParaRPr sz="1600" dirty="0">
              <a:solidFill>
                <a:schemeClr val="tx1"/>
              </a:solidFill>
            </a:endParaRPr>
          </a:p>
        </p:txBody>
      </p:sp>
      <p:sp>
        <p:nvSpPr>
          <p:cNvPr id="517" name="Google Shape;517;p83"/>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16" name="Google Shape;516;p83"/>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45</a:t>
            </a:fld>
            <a:endParaRP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521"/>
        <p:cNvGrpSpPr/>
        <p:nvPr/>
      </p:nvGrpSpPr>
      <p:grpSpPr>
        <a:xfrm>
          <a:off x="0" y="0"/>
          <a:ext cx="0" cy="0"/>
          <a:chOff x="0" y="0"/>
          <a:chExt cx="0" cy="0"/>
        </a:xfrm>
      </p:grpSpPr>
      <p:sp>
        <p:nvSpPr>
          <p:cNvPr id="522" name="Google Shape;522;p84"/>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Alcohol, drugs and sex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23" name="Google Shape;523;p84"/>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alcohol and drugs make it harder to make good decisions (including about sex). They can ‘cloud’ thinking, lower ‘inhibitions’ and lead to risky behaviour, such as:</a:t>
            </a:r>
            <a:endParaRPr sz="1800" dirty="0"/>
          </a:p>
          <a:p>
            <a:pPr marL="457200" lvl="0" indent="-342900" algn="l" rtl="0">
              <a:spcBef>
                <a:spcPts val="1600"/>
              </a:spcBef>
              <a:spcAft>
                <a:spcPts val="0"/>
              </a:spcAft>
              <a:buSzPts val="1800"/>
              <a:buChar char="●"/>
            </a:pPr>
            <a:r>
              <a:rPr lang="en-GB" sz="1800" dirty="0"/>
              <a:t>doing things you wouldn’t choose to do when sober </a:t>
            </a:r>
            <a:endParaRPr sz="1800" dirty="0"/>
          </a:p>
          <a:p>
            <a:pPr marL="457200" lvl="0" indent="-342900" algn="l" rtl="0">
              <a:spcBef>
                <a:spcPts val="0"/>
              </a:spcBef>
              <a:spcAft>
                <a:spcPts val="0"/>
              </a:spcAft>
              <a:buSzPts val="1800"/>
              <a:buChar char="●"/>
            </a:pPr>
            <a:r>
              <a:rPr lang="en-GB" sz="1800" dirty="0"/>
              <a:t>doing things you or a partner do not remember </a:t>
            </a:r>
            <a:endParaRPr sz="1800" dirty="0"/>
          </a:p>
          <a:p>
            <a:pPr marL="457200" lvl="0" indent="-342900" algn="l" rtl="0">
              <a:spcBef>
                <a:spcPts val="0"/>
              </a:spcBef>
              <a:spcAft>
                <a:spcPts val="0"/>
              </a:spcAft>
              <a:buSzPts val="1800"/>
              <a:buChar char="●"/>
            </a:pPr>
            <a:r>
              <a:rPr lang="en-GB" sz="1800" dirty="0"/>
              <a:t>pressuring others in ways you wouldn’t when sober (including pressuring others to get drunk or high, sexual pressure)</a:t>
            </a:r>
            <a:endParaRPr sz="1800" dirty="0"/>
          </a:p>
          <a:p>
            <a:pPr marL="457200" lvl="0" indent="-342900" algn="l" rtl="0">
              <a:spcBef>
                <a:spcPts val="0"/>
              </a:spcBef>
              <a:spcAft>
                <a:spcPts val="0"/>
              </a:spcAft>
              <a:buSzPts val="1800"/>
              <a:buChar char="●"/>
            </a:pPr>
            <a:r>
              <a:rPr lang="en-GB" sz="1800" dirty="0"/>
              <a:t>unprotected sex (risk of pregnancy and STIs)</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524" name="Google Shape;524;p84"/>
          <p:cNvSpPr txBox="1"/>
          <p:nvPr/>
        </p:nvSpPr>
        <p:spPr>
          <a:xfrm>
            <a:off x="6178800" y="216425"/>
            <a:ext cx="2695200" cy="12600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how the use of alcohol and drugs can lead to risky sexual behaviour.</a:t>
            </a:r>
            <a:endParaRPr sz="1600" dirty="0">
              <a:solidFill>
                <a:schemeClr val="tx1"/>
              </a:solidFill>
            </a:endParaRPr>
          </a:p>
          <a:p>
            <a:pPr marL="0" lvl="0" indent="0" algn="l" rtl="0">
              <a:lnSpc>
                <a:spcPct val="115000"/>
              </a:lnSpc>
              <a:spcBef>
                <a:spcPts val="0"/>
              </a:spcBef>
              <a:spcAft>
                <a:spcPts val="0"/>
              </a:spcAft>
              <a:buNone/>
            </a:pPr>
            <a:endParaRPr sz="1600" b="1" dirty="0">
              <a:solidFill>
                <a:srgbClr val="595959"/>
              </a:solidFill>
            </a:endParaRPr>
          </a:p>
        </p:txBody>
      </p:sp>
      <p:sp>
        <p:nvSpPr>
          <p:cNvPr id="526" name="Google Shape;526;p84"/>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25" name="Google Shape;525;p84"/>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46</a:t>
            </a:fld>
            <a:endParaRP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530"/>
        <p:cNvGrpSpPr/>
        <p:nvPr/>
      </p:nvGrpSpPr>
      <p:grpSpPr>
        <a:xfrm>
          <a:off x="0" y="0"/>
          <a:ext cx="0" cy="0"/>
          <a:chOff x="0" y="0"/>
          <a:chExt cx="0" cy="0"/>
        </a:xfrm>
      </p:grpSpPr>
      <p:sp>
        <p:nvSpPr>
          <p:cNvPr id="531" name="Google Shape;531;p85"/>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Alcohol, drugs and sex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32" name="Google Shape;532;p85"/>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Expand on the increased risks associated with alcohol and drugs. </a:t>
            </a:r>
            <a:endParaRPr sz="1800" dirty="0"/>
          </a:p>
          <a:p>
            <a:pPr marL="0" lvl="0" indent="0" algn="l" rtl="0">
              <a:spcBef>
                <a:spcPts val="1600"/>
              </a:spcBef>
              <a:spcAft>
                <a:spcPts val="0"/>
              </a:spcAft>
              <a:buNone/>
            </a:pPr>
            <a:r>
              <a:rPr lang="en-GB" sz="1800" dirty="0"/>
              <a:t>For example, people can experience:</a:t>
            </a:r>
            <a:endParaRPr sz="1800" dirty="0"/>
          </a:p>
          <a:p>
            <a:pPr marL="457200" lvl="0" indent="-342900" algn="l" rtl="0">
              <a:spcBef>
                <a:spcPts val="1600"/>
              </a:spcBef>
              <a:spcAft>
                <a:spcPts val="0"/>
              </a:spcAft>
              <a:buSzPts val="1800"/>
              <a:buChar char="●"/>
            </a:pPr>
            <a:r>
              <a:rPr lang="en-GB" sz="1800" b="1" dirty="0"/>
              <a:t>painful emotions </a:t>
            </a:r>
            <a:r>
              <a:rPr lang="en-GB" sz="1800" dirty="0"/>
              <a:t>(regret, anxiety, paranoia)</a:t>
            </a:r>
            <a:endParaRPr sz="1800" dirty="0"/>
          </a:p>
          <a:p>
            <a:pPr marL="457200" lvl="0" indent="-342900" algn="l" rtl="0">
              <a:spcBef>
                <a:spcPts val="0"/>
              </a:spcBef>
              <a:spcAft>
                <a:spcPts val="0"/>
              </a:spcAft>
              <a:buSzPts val="1800"/>
              <a:buChar char="●"/>
            </a:pPr>
            <a:r>
              <a:rPr lang="en-GB" sz="1800" b="1" dirty="0"/>
              <a:t>relationship problems</a:t>
            </a:r>
            <a:r>
              <a:rPr lang="en-GB" sz="1800" dirty="0"/>
              <a:t> (e.g. people being ‘unfaithful’ to each other) </a:t>
            </a:r>
            <a:endParaRPr sz="1800" dirty="0"/>
          </a:p>
          <a:p>
            <a:pPr marL="457200" lvl="0" indent="-342900" algn="l" rtl="0">
              <a:spcBef>
                <a:spcPts val="0"/>
              </a:spcBef>
              <a:spcAft>
                <a:spcPts val="0"/>
              </a:spcAft>
              <a:buSzPts val="1800"/>
              <a:buChar char="●"/>
            </a:pPr>
            <a:r>
              <a:rPr lang="en-GB" sz="1800" b="1" dirty="0"/>
              <a:t>physical injury</a:t>
            </a:r>
            <a:r>
              <a:rPr lang="en-GB" sz="1800" dirty="0"/>
              <a:t> to themselves or their partner</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533" name="Google Shape;533;p85"/>
          <p:cNvSpPr txBox="1"/>
          <p:nvPr/>
        </p:nvSpPr>
        <p:spPr>
          <a:xfrm>
            <a:off x="6178800" y="216425"/>
            <a:ext cx="2695200" cy="12600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how the use of alcohol and drugs can lead to risky sexual behaviour.</a:t>
            </a:r>
            <a:endParaRPr sz="1600" dirty="0">
              <a:solidFill>
                <a:schemeClr val="tx1"/>
              </a:solidFill>
            </a:endParaRPr>
          </a:p>
          <a:p>
            <a:pPr marL="0" lvl="0" indent="0" algn="l" rtl="0">
              <a:lnSpc>
                <a:spcPct val="115000"/>
              </a:lnSpc>
              <a:spcBef>
                <a:spcPts val="0"/>
              </a:spcBef>
              <a:spcAft>
                <a:spcPts val="0"/>
              </a:spcAft>
              <a:buNone/>
            </a:pPr>
            <a:endParaRPr sz="1600" b="1" dirty="0">
              <a:solidFill>
                <a:srgbClr val="595959"/>
              </a:solidFill>
            </a:endParaRPr>
          </a:p>
        </p:txBody>
      </p:sp>
      <p:sp>
        <p:nvSpPr>
          <p:cNvPr id="535" name="Google Shape;535;p85"/>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34" name="Google Shape;534;p85"/>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47</a:t>
            </a:fld>
            <a:endParaRP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539"/>
        <p:cNvGrpSpPr/>
        <p:nvPr/>
      </p:nvGrpSpPr>
      <p:grpSpPr>
        <a:xfrm>
          <a:off x="0" y="0"/>
          <a:ext cx="0" cy="0"/>
          <a:chOff x="0" y="0"/>
          <a:chExt cx="0" cy="0"/>
        </a:xfrm>
      </p:grpSpPr>
      <p:sp>
        <p:nvSpPr>
          <p:cNvPr id="540" name="Google Shape;540;p86"/>
          <p:cNvSpPr txBox="1">
            <a:spLocks noGrp="1"/>
          </p:cNvSpPr>
          <p:nvPr>
            <p:ph type="title"/>
          </p:nvPr>
        </p:nvSpPr>
        <p:spPr>
          <a:xfrm>
            <a:off x="1107300" y="2150850"/>
            <a:ext cx="69294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Human fertility and reproduction</a:t>
            </a:r>
            <a:endParaRPr dirty="0">
              <a:solidFill>
                <a:schemeClr val="accent1"/>
              </a:solidFill>
            </a:endParaRPr>
          </a:p>
        </p:txBody>
      </p:sp>
      <p:sp>
        <p:nvSpPr>
          <p:cNvPr id="541" name="Google Shape;541;p8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48</a:t>
            </a:fld>
            <a:endParaRP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545"/>
        <p:cNvGrpSpPr/>
        <p:nvPr/>
      </p:nvGrpSpPr>
      <p:grpSpPr>
        <a:xfrm>
          <a:off x="0" y="0"/>
          <a:ext cx="0" cy="0"/>
          <a:chOff x="0" y="0"/>
          <a:chExt cx="0" cy="0"/>
        </a:xfrm>
      </p:grpSpPr>
      <p:sp>
        <p:nvSpPr>
          <p:cNvPr id="546" name="Google Shape;546;p87"/>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Individual development</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47" name="Google Shape;547;p87"/>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Ensure pupils understand that although many important changes happen during puberty, this does not mean that an individual is physically or emotionally ready to have sex, or able to consent.</a:t>
            </a:r>
            <a:endParaRPr sz="1800" dirty="0"/>
          </a:p>
          <a:p>
            <a:pPr marL="0" lvl="0" indent="0" algn="l" rtl="0">
              <a:spcBef>
                <a:spcPts val="1600"/>
              </a:spcBef>
              <a:spcAft>
                <a:spcPts val="0"/>
              </a:spcAft>
              <a:buClr>
                <a:schemeClr val="dk1"/>
              </a:buClr>
              <a:buSzPts val="1100"/>
              <a:buFont typeface="Arial"/>
              <a:buNone/>
            </a:pPr>
            <a:r>
              <a:rPr lang="en-GB" sz="1800" b="1" dirty="0"/>
              <a:t>Related topic: </a:t>
            </a:r>
            <a:r>
              <a:rPr lang="en-GB" sz="1800" dirty="0"/>
              <a:t>changing adolescent body.</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548" name="Google Shape;548;p87"/>
          <p:cNvSpPr txBox="1"/>
          <p:nvPr/>
        </p:nvSpPr>
        <p:spPr>
          <a:xfrm>
            <a:off x="6178800" y="216425"/>
            <a:ext cx="2695200" cy="20991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about reproductive health, including fertility, and the potential impact of lifestyle on fertility for men and women and menopause.</a:t>
            </a:r>
            <a:endParaRPr sz="1600" dirty="0">
              <a:solidFill>
                <a:schemeClr val="tx1"/>
              </a:solidFill>
            </a:endParaRPr>
          </a:p>
        </p:txBody>
      </p:sp>
      <p:sp>
        <p:nvSpPr>
          <p:cNvPr id="550" name="Google Shape;550;p87"/>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49" name="Google Shape;549;p87"/>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49</a:t>
            </a:fld>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41"/>
          <p:cNvSpPr txBox="1">
            <a:spLocks noGrp="1"/>
          </p:cNvSpPr>
          <p:nvPr>
            <p:ph type="title"/>
          </p:nvPr>
        </p:nvSpPr>
        <p:spPr>
          <a:xfrm>
            <a:off x="1362300" y="2150850"/>
            <a:ext cx="64194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Teaching the new curriculum</a:t>
            </a:r>
            <a:endParaRPr dirty="0">
              <a:solidFill>
                <a:srgbClr val="FFFFFF"/>
              </a:solidFill>
            </a:endParaRPr>
          </a:p>
        </p:txBody>
      </p:sp>
      <p:sp>
        <p:nvSpPr>
          <p:cNvPr id="177" name="Google Shape;177;p4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a:t>
            </a:fld>
            <a:endParaRP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554"/>
        <p:cNvGrpSpPr/>
        <p:nvPr/>
      </p:nvGrpSpPr>
      <p:grpSpPr>
        <a:xfrm>
          <a:off x="0" y="0"/>
          <a:ext cx="0" cy="0"/>
          <a:chOff x="0" y="0"/>
          <a:chExt cx="0" cy="0"/>
        </a:xfrm>
      </p:grpSpPr>
      <p:sp>
        <p:nvSpPr>
          <p:cNvPr id="555" name="Google Shape;555;p88"/>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Fertility and reproduction</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56" name="Google Shape;556;p88"/>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Building on knowledge of reproduction teach that during puberty: </a:t>
            </a:r>
            <a:endParaRPr sz="1800" dirty="0"/>
          </a:p>
          <a:p>
            <a:pPr marL="457200" lvl="0" indent="-342900" algn="l" rtl="0">
              <a:spcBef>
                <a:spcPts val="1600"/>
              </a:spcBef>
              <a:spcAft>
                <a:spcPts val="0"/>
              </a:spcAft>
              <a:buSzPts val="1800"/>
              <a:buChar char="●"/>
            </a:pPr>
            <a:r>
              <a:rPr lang="en-GB" sz="1800" dirty="0"/>
              <a:t>the ovaries develop and release eggs and periods start, usually from age 10 to 16 - this does vary though (a GP can give advice if periods haven’t started by 16)</a:t>
            </a:r>
            <a:endParaRPr sz="1800" dirty="0"/>
          </a:p>
          <a:p>
            <a:pPr marL="457200" lvl="0" indent="-342900" algn="l" rtl="0">
              <a:spcBef>
                <a:spcPts val="0"/>
              </a:spcBef>
              <a:spcAft>
                <a:spcPts val="0"/>
              </a:spcAft>
              <a:buSzPts val="1800"/>
              <a:buChar char="●"/>
            </a:pPr>
            <a:r>
              <a:rPr lang="en-GB" sz="1800" dirty="0"/>
              <a:t>the testicles start producing sperm, usually from age 10 to 14</a:t>
            </a:r>
            <a:endParaRPr sz="1800" dirty="0"/>
          </a:p>
          <a:p>
            <a:pPr marL="0" lvl="0" indent="0" algn="l" rtl="0">
              <a:spcBef>
                <a:spcPts val="1600"/>
              </a:spcBef>
              <a:spcAft>
                <a:spcPts val="0"/>
              </a:spcAft>
              <a:buNone/>
            </a:pPr>
            <a:r>
              <a:rPr lang="en-GB" sz="1800" dirty="0"/>
              <a:t>Explain that sperm can fertilise an egg through sexual intercourse, and this can result in a pregnancy.</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557" name="Google Shape;557;p88"/>
          <p:cNvSpPr txBox="1"/>
          <p:nvPr/>
        </p:nvSpPr>
        <p:spPr>
          <a:xfrm>
            <a:off x="6178800" y="216425"/>
            <a:ext cx="2695200" cy="20991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about reproductive health, including fertility, and the potential impact of lifestyle on fertility for men and women and menopause.</a:t>
            </a:r>
            <a:endParaRPr sz="1600" dirty="0">
              <a:solidFill>
                <a:schemeClr val="tx1"/>
              </a:solidFill>
            </a:endParaRPr>
          </a:p>
        </p:txBody>
      </p:sp>
      <p:sp>
        <p:nvSpPr>
          <p:cNvPr id="559" name="Google Shape;559;p88"/>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58" name="Google Shape;558;p88"/>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50</a:t>
            </a:fld>
            <a:endParaRP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563"/>
        <p:cNvGrpSpPr/>
        <p:nvPr/>
      </p:nvGrpSpPr>
      <p:grpSpPr>
        <a:xfrm>
          <a:off x="0" y="0"/>
          <a:ext cx="0" cy="0"/>
          <a:chOff x="0" y="0"/>
          <a:chExt cx="0" cy="0"/>
        </a:xfrm>
      </p:grpSpPr>
      <p:sp>
        <p:nvSpPr>
          <p:cNvPr id="564" name="Google Shape;564;p89"/>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Ways people have a child</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65" name="Google Shape;565;p89"/>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that there are different ways that people, including LGBT people, can have a child, including: </a:t>
            </a:r>
            <a:endParaRPr sz="1800" dirty="0"/>
          </a:p>
          <a:p>
            <a:pPr marL="457200" lvl="0" indent="-342900" algn="l" rtl="0">
              <a:spcBef>
                <a:spcPts val="1600"/>
              </a:spcBef>
              <a:spcAft>
                <a:spcPts val="0"/>
              </a:spcAft>
              <a:buSzPts val="1800"/>
              <a:buChar char="●"/>
            </a:pPr>
            <a:r>
              <a:rPr lang="en-GB" sz="1800" dirty="0"/>
              <a:t>donor insemination</a:t>
            </a:r>
            <a:endParaRPr sz="1800" dirty="0"/>
          </a:p>
          <a:p>
            <a:pPr marL="457200" lvl="0" indent="-342900" algn="l" rtl="0">
              <a:spcBef>
                <a:spcPts val="0"/>
              </a:spcBef>
              <a:spcAft>
                <a:spcPts val="0"/>
              </a:spcAft>
              <a:buSzPts val="1800"/>
              <a:buChar char="●"/>
            </a:pPr>
            <a:r>
              <a:rPr lang="en-GB" sz="1800" dirty="0"/>
              <a:t>co-parenting</a:t>
            </a:r>
            <a:endParaRPr sz="1800" dirty="0"/>
          </a:p>
          <a:p>
            <a:pPr marL="457200" lvl="0" indent="-342900" algn="l" rtl="0">
              <a:spcBef>
                <a:spcPts val="0"/>
              </a:spcBef>
              <a:spcAft>
                <a:spcPts val="0"/>
              </a:spcAft>
              <a:buSzPts val="1800"/>
              <a:buChar char="●"/>
            </a:pPr>
            <a:r>
              <a:rPr lang="en-GB" sz="1800" dirty="0"/>
              <a:t>adoption or fostering</a:t>
            </a:r>
            <a:endParaRPr sz="1800" dirty="0"/>
          </a:p>
          <a:p>
            <a:pPr marL="457200" lvl="0" indent="-342900" algn="l" rtl="0">
              <a:spcBef>
                <a:spcPts val="0"/>
              </a:spcBef>
              <a:spcAft>
                <a:spcPts val="0"/>
              </a:spcAft>
              <a:buSzPts val="1800"/>
              <a:buChar char="●"/>
            </a:pPr>
            <a:r>
              <a:rPr lang="en-GB" sz="1800" dirty="0"/>
              <a:t>surrogacy </a:t>
            </a:r>
            <a:endParaRPr sz="1800" dirty="0"/>
          </a:p>
          <a:p>
            <a:pPr marL="0" lvl="0" indent="0" algn="l" rtl="0">
              <a:spcBef>
                <a:spcPts val="1600"/>
              </a:spcBef>
              <a:spcAft>
                <a:spcPts val="0"/>
              </a:spcAft>
              <a:buNone/>
            </a:pPr>
            <a:r>
              <a:rPr lang="en-GB" sz="1800" dirty="0"/>
              <a:t>Refer to NHS guidance for detailed </a:t>
            </a:r>
            <a:r>
              <a:rPr lang="en-GB" sz="1800" u="sng" dirty="0">
                <a:solidFill>
                  <a:srgbClr val="0000FF"/>
                </a:solidFill>
              </a:rPr>
              <a:t>paths to parenthood</a:t>
            </a:r>
            <a:r>
              <a:rPr lang="en-GB" sz="1800" dirty="0">
                <a:solidFill>
                  <a:srgbClr val="0000FF"/>
                </a:solidFill>
              </a:rPr>
              <a:t> </a:t>
            </a:r>
            <a:r>
              <a:rPr lang="en-GB" sz="1800" dirty="0"/>
              <a:t>information on each of these options.</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566" name="Google Shape;566;p89"/>
          <p:cNvSpPr txBox="1"/>
          <p:nvPr/>
        </p:nvSpPr>
        <p:spPr>
          <a:xfrm>
            <a:off x="6178800" y="216425"/>
            <a:ext cx="2695200" cy="20991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about reproductive health, including fertility, and the potential impact of lifestyle on fertility for men and women and menopause.</a:t>
            </a:r>
            <a:endParaRPr sz="1600" dirty="0">
              <a:solidFill>
                <a:schemeClr val="tx1"/>
              </a:solidFill>
            </a:endParaRPr>
          </a:p>
        </p:txBody>
      </p:sp>
      <p:sp>
        <p:nvSpPr>
          <p:cNvPr id="568" name="Google Shape;568;p89"/>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67" name="Google Shape;567;p89"/>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51</a:t>
            </a:fld>
            <a:endParaRP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572"/>
        <p:cNvGrpSpPr/>
        <p:nvPr/>
      </p:nvGrpSpPr>
      <p:grpSpPr>
        <a:xfrm>
          <a:off x="0" y="0"/>
          <a:ext cx="0" cy="0"/>
          <a:chOff x="0" y="0"/>
          <a:chExt cx="0" cy="0"/>
        </a:xfrm>
      </p:grpSpPr>
      <p:sp>
        <p:nvSpPr>
          <p:cNvPr id="573" name="Google Shape;573;p90"/>
          <p:cNvSpPr txBox="1">
            <a:spLocks noGrp="1"/>
          </p:cNvSpPr>
          <p:nvPr>
            <p:ph type="title"/>
          </p:nvPr>
        </p:nvSpPr>
        <p:spPr>
          <a:xfrm>
            <a:off x="270000" y="216425"/>
            <a:ext cx="59901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How health can affect fertility</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74" name="Google Shape;574;p90"/>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lifestyle and health factors (some of which can be treated) can reduce fertility such as: </a:t>
            </a:r>
            <a:endParaRPr sz="1800" dirty="0"/>
          </a:p>
          <a:p>
            <a:pPr marL="457200" lvl="0" indent="-342900" algn="l" rtl="0">
              <a:spcBef>
                <a:spcPts val="1600"/>
              </a:spcBef>
              <a:spcAft>
                <a:spcPts val="0"/>
              </a:spcAft>
              <a:buSzPts val="1800"/>
              <a:buChar char="●"/>
            </a:pPr>
            <a:r>
              <a:rPr lang="en-GB" sz="1800" dirty="0"/>
              <a:t>drinking alcohol, smoking and using certain drugs</a:t>
            </a:r>
            <a:endParaRPr sz="1800" dirty="0"/>
          </a:p>
          <a:p>
            <a:pPr marL="457200" lvl="0" indent="-342900" algn="l" rtl="0">
              <a:spcBef>
                <a:spcPts val="0"/>
              </a:spcBef>
              <a:spcAft>
                <a:spcPts val="0"/>
              </a:spcAft>
              <a:buSzPts val="1800"/>
              <a:buChar char="●"/>
            </a:pPr>
            <a:r>
              <a:rPr lang="en-GB" sz="1800" dirty="0"/>
              <a:t>sexually transmitted infections (STIs)</a:t>
            </a:r>
            <a:endParaRPr sz="1800" dirty="0"/>
          </a:p>
          <a:p>
            <a:pPr marL="457200" lvl="0" indent="-342900" algn="l" rtl="0">
              <a:spcBef>
                <a:spcPts val="0"/>
              </a:spcBef>
              <a:spcAft>
                <a:spcPts val="0"/>
              </a:spcAft>
              <a:buSzPts val="1800"/>
              <a:buChar char="●"/>
            </a:pPr>
            <a:r>
              <a:rPr lang="en-GB" sz="1800" dirty="0"/>
              <a:t>taking medications</a:t>
            </a:r>
            <a:endParaRPr sz="1800" dirty="0"/>
          </a:p>
          <a:p>
            <a:pPr marL="457200" lvl="0" indent="-342900" algn="l" rtl="0">
              <a:spcBef>
                <a:spcPts val="0"/>
              </a:spcBef>
              <a:spcAft>
                <a:spcPts val="0"/>
              </a:spcAft>
              <a:buSzPts val="1800"/>
              <a:buChar char="●"/>
            </a:pPr>
            <a:r>
              <a:rPr lang="en-GB" sz="1800" dirty="0"/>
              <a:t>hormone imbalance</a:t>
            </a:r>
            <a:endParaRPr sz="1800" dirty="0"/>
          </a:p>
          <a:p>
            <a:pPr marL="457200" lvl="0" indent="-342900" algn="l" rtl="0">
              <a:spcBef>
                <a:spcPts val="0"/>
              </a:spcBef>
              <a:spcAft>
                <a:spcPts val="0"/>
              </a:spcAft>
              <a:buSzPts val="1800"/>
              <a:buChar char="●"/>
            </a:pPr>
            <a:r>
              <a:rPr lang="en-GB" sz="1800" dirty="0"/>
              <a:t>weight issues (unhealthy BMI) and stress</a:t>
            </a:r>
            <a:endParaRPr sz="1800" dirty="0"/>
          </a:p>
          <a:p>
            <a:pPr marL="457200" lvl="0" indent="-342900" algn="l" rtl="0">
              <a:spcBef>
                <a:spcPts val="0"/>
              </a:spcBef>
              <a:spcAft>
                <a:spcPts val="0"/>
              </a:spcAft>
              <a:buSzPts val="1800"/>
              <a:buChar char="●"/>
            </a:pPr>
            <a:r>
              <a:rPr lang="en-GB" sz="1800" dirty="0"/>
              <a:t>health conditions such as pelvic inflammatory disease, polycystic ovaries and endometriosis</a:t>
            </a:r>
            <a:endParaRPr sz="1800" dirty="0"/>
          </a:p>
          <a:p>
            <a:pPr marL="0" lvl="0" indent="0" algn="l" rtl="0">
              <a:spcBef>
                <a:spcPts val="1600"/>
              </a:spcBef>
              <a:spcAft>
                <a:spcPts val="0"/>
              </a:spcAft>
              <a:buNone/>
            </a:pPr>
            <a:r>
              <a:rPr lang="en-GB" sz="1800" dirty="0"/>
              <a:t>Explain that some people have fertility problems without there being a clear reason.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575" name="Google Shape;575;p90"/>
          <p:cNvSpPr txBox="1"/>
          <p:nvPr/>
        </p:nvSpPr>
        <p:spPr>
          <a:xfrm>
            <a:off x="6178800" y="216425"/>
            <a:ext cx="2695200" cy="20991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about reproductive health, including fertility, and the potential impact of lifestyle on fertility for men and women and menopause.</a:t>
            </a:r>
            <a:endParaRPr sz="1600" dirty="0">
              <a:solidFill>
                <a:schemeClr val="tx1"/>
              </a:solidFill>
            </a:endParaRPr>
          </a:p>
        </p:txBody>
      </p:sp>
      <p:sp>
        <p:nvSpPr>
          <p:cNvPr id="577" name="Google Shape;577;p90"/>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76" name="Google Shape;576;p90"/>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52</a:t>
            </a:fld>
            <a:endParaRP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581"/>
        <p:cNvGrpSpPr/>
        <p:nvPr/>
      </p:nvGrpSpPr>
      <p:grpSpPr>
        <a:xfrm>
          <a:off x="0" y="0"/>
          <a:ext cx="0" cy="0"/>
          <a:chOff x="0" y="0"/>
          <a:chExt cx="0" cy="0"/>
        </a:xfrm>
      </p:grpSpPr>
      <p:sp>
        <p:nvSpPr>
          <p:cNvPr id="582" name="Google Shape;582;p91"/>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Fertility and menopause</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83" name="Google Shape;583;p91"/>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that getting pregnant later in life can be more difficult because </a:t>
            </a:r>
            <a:r>
              <a:rPr lang="en-GB" sz="1800" b="1" dirty="0"/>
              <a:t>reproductive health (‘fertility’) reduces with age</a:t>
            </a:r>
            <a:r>
              <a:rPr lang="en-GB" sz="1800" dirty="0"/>
              <a:t>.</a:t>
            </a:r>
            <a:endParaRPr sz="1800" dirty="0"/>
          </a:p>
          <a:p>
            <a:pPr marL="0" lvl="0" indent="0" algn="l" rtl="0">
              <a:spcBef>
                <a:spcPts val="1600"/>
              </a:spcBef>
              <a:spcAft>
                <a:spcPts val="0"/>
              </a:spcAft>
              <a:buNone/>
            </a:pPr>
            <a:r>
              <a:rPr lang="en-GB" sz="1800" dirty="0"/>
              <a:t>Up to 500 eggs are released in a typical lifespan. Egg quality declines with age (particularly from late 30s). </a:t>
            </a:r>
            <a:endParaRPr sz="1800" dirty="0"/>
          </a:p>
          <a:p>
            <a:pPr marL="0" lvl="0" indent="0" algn="l" rtl="0">
              <a:spcBef>
                <a:spcPts val="1600"/>
              </a:spcBef>
              <a:spcAft>
                <a:spcPts val="0"/>
              </a:spcAft>
              <a:buNone/>
            </a:pPr>
            <a:r>
              <a:rPr lang="en-GB" sz="1800" dirty="0"/>
              <a:t>Around the age of 50 eggs stop being released and periods eventually stop. This is called the menopause and women are usually no longer able to get pregnant once the menopause is complete. </a:t>
            </a:r>
            <a:endParaRPr sz="1800" dirty="0"/>
          </a:p>
          <a:p>
            <a:pPr marL="0" lvl="0" indent="0" algn="l" rtl="0">
              <a:spcBef>
                <a:spcPts val="1600"/>
              </a:spcBef>
              <a:spcAft>
                <a:spcPts val="0"/>
              </a:spcAft>
              <a:buNone/>
            </a:pPr>
            <a:r>
              <a:rPr lang="en-GB" sz="1800" dirty="0"/>
              <a:t>Explain that some people can get pregnant during the ‘perimenopause’ (transition into the menopause).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584" name="Google Shape;584;p91"/>
          <p:cNvSpPr txBox="1"/>
          <p:nvPr/>
        </p:nvSpPr>
        <p:spPr>
          <a:xfrm>
            <a:off x="6178800" y="216425"/>
            <a:ext cx="2695200" cy="20991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about reproductive health, including fertility, and the potential impact of lifestyle on fertility for men and women and menopause.</a:t>
            </a:r>
            <a:endParaRPr sz="1600" dirty="0">
              <a:solidFill>
                <a:schemeClr val="tx1"/>
              </a:solidFill>
            </a:endParaRPr>
          </a:p>
        </p:txBody>
      </p:sp>
      <p:sp>
        <p:nvSpPr>
          <p:cNvPr id="586" name="Google Shape;586;p91"/>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85" name="Google Shape;585;p91"/>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53</a:t>
            </a:fld>
            <a:endParaRP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90"/>
        <p:cNvGrpSpPr/>
        <p:nvPr/>
      </p:nvGrpSpPr>
      <p:grpSpPr>
        <a:xfrm>
          <a:off x="0" y="0"/>
          <a:ext cx="0" cy="0"/>
          <a:chOff x="0" y="0"/>
          <a:chExt cx="0" cy="0"/>
        </a:xfrm>
      </p:grpSpPr>
      <p:sp>
        <p:nvSpPr>
          <p:cNvPr id="591" name="Google Shape;591;p92"/>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Pregnancy</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93" name="Google Shape;593;p92"/>
          <p:cNvSpPr txBox="1"/>
          <p:nvPr/>
        </p:nvSpPr>
        <p:spPr>
          <a:xfrm>
            <a:off x="6178800" y="216425"/>
            <a:ext cx="2695200" cy="12975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around pregnancy including miscarriage.</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592" name="Google Shape;592;p92"/>
          <p:cNvSpPr txBox="1">
            <a:spLocks noGrp="1"/>
          </p:cNvSpPr>
          <p:nvPr>
            <p:ph type="body" idx="1"/>
          </p:nvPr>
        </p:nvSpPr>
        <p:spPr>
          <a:xfrm>
            <a:off x="269999" y="789125"/>
            <a:ext cx="6437276"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Embed facts of reproduction from science teaching and explain that pregnancy happens when a fertilised egg implants in the uterus lining.</a:t>
            </a:r>
            <a:endParaRPr sz="1800" dirty="0"/>
          </a:p>
          <a:p>
            <a:pPr marL="0" lvl="0" indent="0" algn="l" rtl="0">
              <a:spcBef>
                <a:spcPts val="1600"/>
              </a:spcBef>
              <a:spcAft>
                <a:spcPts val="0"/>
              </a:spcAft>
              <a:buNone/>
            </a:pPr>
            <a:r>
              <a:rPr lang="en-GB" sz="1800" dirty="0"/>
              <a:t>Teach that although pregnancy is more likely at certain times, it is possible to get pregnant at any time in the menstrual cycle, including during a period.</a:t>
            </a:r>
            <a:endParaRPr sz="1800" dirty="0"/>
          </a:p>
          <a:p>
            <a:pPr marL="0" lvl="0" indent="0" algn="l" rtl="0">
              <a:spcBef>
                <a:spcPts val="1600"/>
              </a:spcBef>
              <a:spcAft>
                <a:spcPts val="0"/>
              </a:spcAft>
              <a:buNone/>
            </a:pPr>
            <a:r>
              <a:rPr lang="en-GB" sz="1800" dirty="0"/>
              <a:t>Dispel ‘myths’, for example, that someone can’t get pregnant:</a:t>
            </a:r>
            <a:endParaRPr sz="1800" dirty="0"/>
          </a:p>
          <a:p>
            <a:pPr marL="457200" lvl="0" indent="-342900" algn="l" rtl="0">
              <a:spcBef>
                <a:spcPts val="1600"/>
              </a:spcBef>
              <a:spcAft>
                <a:spcPts val="0"/>
              </a:spcAft>
              <a:buSzPts val="1800"/>
              <a:buChar char="●"/>
            </a:pPr>
            <a:r>
              <a:rPr lang="en-GB" sz="1800" dirty="0"/>
              <a:t>on their period</a:t>
            </a:r>
            <a:endParaRPr sz="1800" dirty="0"/>
          </a:p>
          <a:p>
            <a:pPr marL="457200" lvl="0" indent="-342900" algn="l" rtl="0">
              <a:spcBef>
                <a:spcPts val="0"/>
              </a:spcBef>
              <a:spcAft>
                <a:spcPts val="0"/>
              </a:spcAft>
              <a:buSzPts val="1800"/>
              <a:buChar char="●"/>
            </a:pPr>
            <a:r>
              <a:rPr lang="en-GB" sz="1800" dirty="0"/>
              <a:t>if they have sex standing up</a:t>
            </a:r>
            <a:endParaRPr sz="1800" dirty="0"/>
          </a:p>
          <a:p>
            <a:pPr marL="457200" lvl="0" indent="-342900" algn="l" rtl="0">
              <a:spcBef>
                <a:spcPts val="0"/>
              </a:spcBef>
              <a:spcAft>
                <a:spcPts val="0"/>
              </a:spcAft>
              <a:buSzPts val="1800"/>
              <a:buChar char="●"/>
            </a:pPr>
            <a:r>
              <a:rPr lang="en-GB" sz="1800" dirty="0"/>
              <a:t>the first time they have sex</a:t>
            </a:r>
            <a:endParaRPr sz="1800" dirty="0"/>
          </a:p>
          <a:p>
            <a:pPr marL="457200" lvl="0" indent="-342900" algn="l" rtl="0">
              <a:spcBef>
                <a:spcPts val="0"/>
              </a:spcBef>
              <a:spcAft>
                <a:spcPts val="0"/>
              </a:spcAft>
              <a:buSzPts val="1800"/>
              <a:buChar char="●"/>
            </a:pPr>
            <a:r>
              <a:rPr lang="en-GB" sz="1800" dirty="0"/>
              <a:t>if they use the ‘withdrawal method’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595" name="Google Shape;595;p92"/>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94" name="Google Shape;594;p92"/>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54</a:t>
            </a:fld>
            <a:endParaRP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599"/>
        <p:cNvGrpSpPr/>
        <p:nvPr/>
      </p:nvGrpSpPr>
      <p:grpSpPr>
        <a:xfrm>
          <a:off x="0" y="0"/>
          <a:ext cx="0" cy="0"/>
          <a:chOff x="0" y="0"/>
          <a:chExt cx="0" cy="0"/>
        </a:xfrm>
      </p:grpSpPr>
      <p:sp>
        <p:nvSpPr>
          <p:cNvPr id="600" name="Google Shape;600;p93"/>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Pregnancy signs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01" name="Google Shape;601;p93"/>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Every pregnancy differs. </a:t>
            </a:r>
            <a:r>
              <a:rPr lang="en-GB" sz="1800" u="sng" dirty="0">
                <a:solidFill>
                  <a:srgbClr val="0000FF"/>
                </a:solidFill>
                <a:hlinkClick r:id="rId3">
                  <a:extLst>
                    <a:ext uri="{A12FA001-AC4F-418D-AE19-62706E023703}">
                      <ahyp:hlinkClr xmlns:ahyp="http://schemas.microsoft.com/office/drawing/2018/hyperlinkcolor" val="tx"/>
                    </a:ext>
                  </a:extLst>
                </a:hlinkClick>
              </a:rPr>
              <a:t>Signs and symptoms</a:t>
            </a:r>
            <a:r>
              <a:rPr lang="en-GB" sz="1800" dirty="0">
                <a:solidFill>
                  <a:srgbClr val="0000FF"/>
                </a:solidFill>
              </a:rPr>
              <a:t> </a:t>
            </a:r>
            <a:r>
              <a:rPr lang="en-GB" sz="1800" dirty="0"/>
              <a:t>include:</a:t>
            </a:r>
            <a:endParaRPr sz="1800" dirty="0"/>
          </a:p>
          <a:p>
            <a:pPr marL="457200" lvl="0" indent="-342900" algn="l" rtl="0">
              <a:spcBef>
                <a:spcPts val="1600"/>
              </a:spcBef>
              <a:spcAft>
                <a:spcPts val="0"/>
              </a:spcAft>
              <a:buSzPts val="1800"/>
              <a:buChar char="●"/>
            </a:pPr>
            <a:r>
              <a:rPr lang="en-GB" sz="1800" dirty="0"/>
              <a:t>missed or late period</a:t>
            </a:r>
            <a:endParaRPr sz="1800" dirty="0"/>
          </a:p>
          <a:p>
            <a:pPr marL="457200" lvl="0" indent="-342900" algn="l" rtl="0">
              <a:spcBef>
                <a:spcPts val="0"/>
              </a:spcBef>
              <a:spcAft>
                <a:spcPts val="0"/>
              </a:spcAft>
              <a:buSzPts val="1800"/>
              <a:buChar char="●"/>
            </a:pPr>
            <a:r>
              <a:rPr lang="en-GB" sz="1800" dirty="0"/>
              <a:t>feeling sick (‘nausea’) or tired</a:t>
            </a:r>
            <a:endParaRPr sz="1800" dirty="0"/>
          </a:p>
          <a:p>
            <a:pPr marL="457200" lvl="0" indent="-342900" algn="l" rtl="0">
              <a:spcBef>
                <a:spcPts val="0"/>
              </a:spcBef>
              <a:spcAft>
                <a:spcPts val="0"/>
              </a:spcAft>
              <a:buSzPts val="1800"/>
              <a:buChar char="●"/>
            </a:pPr>
            <a:r>
              <a:rPr lang="en-GB" sz="1800" dirty="0"/>
              <a:t>needing to urinate more, larger or painful breasts</a:t>
            </a:r>
            <a:endParaRPr sz="1800" dirty="0"/>
          </a:p>
          <a:p>
            <a:pPr marL="457200" lvl="0" indent="-342900" algn="l" rtl="0">
              <a:spcBef>
                <a:spcPts val="0"/>
              </a:spcBef>
              <a:spcAft>
                <a:spcPts val="0"/>
              </a:spcAft>
              <a:buSzPts val="1800"/>
              <a:buChar char="●"/>
            </a:pPr>
            <a:r>
              <a:rPr lang="en-GB" sz="1800" dirty="0"/>
              <a:t>strange tastes, smells and cravings</a:t>
            </a:r>
            <a:endParaRPr sz="1800" dirty="0"/>
          </a:p>
          <a:p>
            <a:pPr marL="457200" lvl="0" indent="-342900" algn="l" rtl="0">
              <a:spcBef>
                <a:spcPts val="0"/>
              </a:spcBef>
              <a:spcAft>
                <a:spcPts val="0"/>
              </a:spcAft>
              <a:buSzPts val="1800"/>
              <a:buChar char="●"/>
            </a:pPr>
            <a:r>
              <a:rPr lang="en-GB" sz="1800" dirty="0"/>
              <a:t>weight gain (later in pregnancy)</a:t>
            </a:r>
            <a:endParaRPr sz="1800" dirty="0"/>
          </a:p>
          <a:p>
            <a:pPr marL="0" lvl="0" indent="0" algn="l" rtl="0">
              <a:spcBef>
                <a:spcPts val="1600"/>
              </a:spcBef>
              <a:spcAft>
                <a:spcPts val="0"/>
              </a:spcAft>
              <a:buNone/>
            </a:pPr>
            <a:r>
              <a:rPr lang="en-GB" sz="1800" dirty="0"/>
              <a:t>Many signs are due to hormonal changes that can also affect physical and mental wellbeing.</a:t>
            </a:r>
            <a:endParaRPr sz="1800" dirty="0"/>
          </a:p>
          <a:p>
            <a:pPr marL="0" lvl="0" indent="0" algn="l" rtl="0">
              <a:spcBef>
                <a:spcPts val="1600"/>
              </a:spcBef>
              <a:spcAft>
                <a:spcPts val="0"/>
              </a:spcAft>
              <a:buNone/>
            </a:pPr>
            <a:r>
              <a:rPr lang="en-GB" sz="1800" dirty="0"/>
              <a:t>Not everyone has symptoms and these signs do not always mean someone is pregnant. A pregnancy test is the most accurate way to check for pregnancy.</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02" name="Google Shape;602;p93"/>
          <p:cNvSpPr txBox="1"/>
          <p:nvPr/>
        </p:nvSpPr>
        <p:spPr>
          <a:xfrm>
            <a:off x="6178800" y="216425"/>
            <a:ext cx="2695200" cy="12975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around pregnancy including miscarriage.</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604" name="Google Shape;604;p93"/>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03" name="Google Shape;603;p9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55</a:t>
            </a:fld>
            <a:endParaRP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608"/>
        <p:cNvGrpSpPr/>
        <p:nvPr/>
      </p:nvGrpSpPr>
      <p:grpSpPr>
        <a:xfrm>
          <a:off x="0" y="0"/>
          <a:ext cx="0" cy="0"/>
          <a:chOff x="0" y="0"/>
          <a:chExt cx="0" cy="0"/>
        </a:xfrm>
      </p:grpSpPr>
      <p:sp>
        <p:nvSpPr>
          <p:cNvPr id="609" name="Google Shape;609;p94"/>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Pregnancy testing and support</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10" name="Google Shape;610;p94"/>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someone can </a:t>
            </a:r>
            <a:r>
              <a:rPr lang="en-GB" sz="1800" u="sng" dirty="0">
                <a:solidFill>
                  <a:srgbClr val="0000FF"/>
                </a:solidFill>
                <a:hlinkClick r:id="rId3">
                  <a:extLst>
                    <a:ext uri="{A12FA001-AC4F-418D-AE19-62706E023703}">
                      <ahyp:hlinkClr xmlns:ahyp="http://schemas.microsoft.com/office/drawing/2018/hyperlinkcolor" val="tx"/>
                    </a:ext>
                  </a:extLst>
                </a:hlinkClick>
              </a:rPr>
              <a:t>take a test</a:t>
            </a:r>
            <a:r>
              <a:rPr lang="en-GB" sz="1800" dirty="0">
                <a:solidFill>
                  <a:srgbClr val="0000FF"/>
                </a:solidFill>
              </a:rPr>
              <a:t> </a:t>
            </a:r>
            <a:r>
              <a:rPr lang="en-GB" sz="1800" dirty="0"/>
              <a:t>to check if they think they might be pregnant. However, testing too early can give a ‘false negative’ so the timing is very important.</a:t>
            </a:r>
            <a:endParaRPr sz="1800" dirty="0"/>
          </a:p>
          <a:p>
            <a:pPr marL="0" lvl="0" indent="0" algn="l" rtl="0">
              <a:spcBef>
                <a:spcPts val="1600"/>
              </a:spcBef>
              <a:spcAft>
                <a:spcPts val="0"/>
              </a:spcAft>
              <a:buNone/>
            </a:pPr>
            <a:r>
              <a:rPr lang="en-GB" sz="1800" dirty="0"/>
              <a:t>Explain the availability and importance of medical and other forms of support during pregnancy, including advice if someone does not want to be pregnant.</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11" name="Google Shape;611;p94"/>
          <p:cNvSpPr txBox="1"/>
          <p:nvPr/>
        </p:nvSpPr>
        <p:spPr>
          <a:xfrm>
            <a:off x="6178800" y="216425"/>
            <a:ext cx="2695200" cy="12975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around pregnancy including miscarriage.</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613" name="Google Shape;613;p94"/>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12" name="Google Shape;612;p94"/>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56</a:t>
            </a:fld>
            <a:endParaRP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17"/>
        <p:cNvGrpSpPr/>
        <p:nvPr/>
      </p:nvGrpSpPr>
      <p:grpSpPr>
        <a:xfrm>
          <a:off x="0" y="0"/>
          <a:ext cx="0" cy="0"/>
          <a:chOff x="0" y="0"/>
          <a:chExt cx="0" cy="0"/>
        </a:xfrm>
      </p:grpSpPr>
      <p:sp>
        <p:nvSpPr>
          <p:cNvPr id="618" name="Google Shape;618;p95"/>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Having a baby</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19" name="Google Shape;619;p95"/>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that a normal pregnancy (human gestation) lasts 40 weeks and that: </a:t>
            </a:r>
            <a:endParaRPr sz="1800" dirty="0"/>
          </a:p>
          <a:p>
            <a:pPr marL="457200" lvl="0" indent="-342900" algn="l" rtl="0">
              <a:spcBef>
                <a:spcPts val="1600"/>
              </a:spcBef>
              <a:spcAft>
                <a:spcPts val="0"/>
              </a:spcAft>
              <a:buSzPts val="1800"/>
              <a:buChar char="●"/>
            </a:pPr>
            <a:r>
              <a:rPr lang="en-GB" sz="1800" dirty="0"/>
              <a:t>babies can be born by vaginal birth or ‘caesarean section’ (surgical)</a:t>
            </a:r>
            <a:endParaRPr sz="1800" dirty="0"/>
          </a:p>
          <a:p>
            <a:pPr marL="457200" lvl="0" indent="-342900" algn="l" rtl="0">
              <a:spcBef>
                <a:spcPts val="0"/>
              </a:spcBef>
              <a:spcAft>
                <a:spcPts val="0"/>
              </a:spcAft>
              <a:buSzPts val="1800"/>
              <a:buChar char="●"/>
            </a:pPr>
            <a:r>
              <a:rPr lang="en-GB" sz="1800" dirty="0"/>
              <a:t>babies can be born in hospital, in a midwife-led unit or at home </a:t>
            </a:r>
            <a:endParaRPr sz="1800" dirty="0"/>
          </a:p>
          <a:p>
            <a:pPr marL="457200" lvl="0" indent="-342900" algn="l" rtl="0">
              <a:spcBef>
                <a:spcPts val="0"/>
              </a:spcBef>
              <a:spcAft>
                <a:spcPts val="0"/>
              </a:spcAft>
              <a:buSzPts val="1800"/>
              <a:buChar char="●"/>
            </a:pPr>
            <a:r>
              <a:rPr lang="en-GB" sz="1800" dirty="0"/>
              <a:t>childbirth can be painful and many people use pain medications or other pain relief methods during labour </a:t>
            </a:r>
            <a:endParaRPr sz="1800" dirty="0"/>
          </a:p>
          <a:p>
            <a:pPr marL="0" lvl="0" indent="0" algn="l" rtl="0">
              <a:spcBef>
                <a:spcPts val="1600"/>
              </a:spcBef>
              <a:spcAft>
                <a:spcPts val="0"/>
              </a:spcAft>
              <a:buNone/>
            </a:pPr>
            <a:r>
              <a:rPr lang="en-GB" sz="1800" dirty="0"/>
              <a:t>Teach that lifestyle during pregnancy affects the health of the foetus, and smoking and drinking alcohol for example, can be damaging.</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20" name="Google Shape;620;p95"/>
          <p:cNvSpPr txBox="1"/>
          <p:nvPr/>
        </p:nvSpPr>
        <p:spPr>
          <a:xfrm>
            <a:off x="6178800" y="216425"/>
            <a:ext cx="2695200" cy="12975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around pregnancy including miscarriage.</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622" name="Google Shape;622;p95"/>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21" name="Google Shape;621;p95"/>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57</a:t>
            </a:fld>
            <a:endParaRP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626"/>
        <p:cNvGrpSpPr/>
        <p:nvPr/>
      </p:nvGrpSpPr>
      <p:grpSpPr>
        <a:xfrm>
          <a:off x="0" y="0"/>
          <a:ext cx="0" cy="0"/>
          <a:chOff x="0" y="0"/>
          <a:chExt cx="0" cy="0"/>
        </a:xfrm>
      </p:grpSpPr>
      <p:sp>
        <p:nvSpPr>
          <p:cNvPr id="627" name="Google Shape;627;p96"/>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Wellbeing during/after pregnancy</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28" name="Google Shape;628;p96"/>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many people feel well during pregnancy and after. However, some people might feel physically or mentally unwell during pregnancy, or get ‘postnatal depression’ after pregnancy.</a:t>
            </a:r>
            <a:endParaRPr sz="1800" dirty="0"/>
          </a:p>
          <a:p>
            <a:pPr marL="0" lvl="0" indent="0" algn="l" rtl="0">
              <a:spcBef>
                <a:spcPts val="1600"/>
              </a:spcBef>
              <a:spcAft>
                <a:spcPts val="0"/>
              </a:spcAft>
              <a:buNone/>
            </a:pPr>
            <a:r>
              <a:rPr lang="en-GB" sz="1800" dirty="0"/>
              <a:t>Explain the importance of midwife/antenatal and other support throughout and after pregnancy.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29" name="Google Shape;629;p96"/>
          <p:cNvSpPr txBox="1"/>
          <p:nvPr/>
        </p:nvSpPr>
        <p:spPr>
          <a:xfrm>
            <a:off x="6178800" y="216425"/>
            <a:ext cx="2695200" cy="12975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around pregnancy including miscarriage.</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631" name="Google Shape;631;p96"/>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30" name="Google Shape;630;p9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58</a:t>
            </a:fld>
            <a:endParaRP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635"/>
        <p:cNvGrpSpPr/>
        <p:nvPr/>
      </p:nvGrpSpPr>
      <p:grpSpPr>
        <a:xfrm>
          <a:off x="0" y="0"/>
          <a:ext cx="0" cy="0"/>
          <a:chOff x="0" y="0"/>
          <a:chExt cx="0" cy="0"/>
        </a:xfrm>
      </p:grpSpPr>
      <p:sp>
        <p:nvSpPr>
          <p:cNvPr id="636" name="Google Shape;636;p97"/>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Miscarriage and ‘stillbirth’</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37" name="Google Shape;637;p97"/>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Tell pupils that not all pregnancies result in a baby and that some people experience: </a:t>
            </a:r>
            <a:endParaRPr sz="1800" dirty="0"/>
          </a:p>
          <a:p>
            <a:pPr marL="457200" lvl="0" indent="-342900" algn="l" rtl="0">
              <a:spcBef>
                <a:spcPts val="1600"/>
              </a:spcBef>
              <a:spcAft>
                <a:spcPts val="0"/>
              </a:spcAft>
              <a:buSzPts val="1800"/>
              <a:buChar char="●"/>
            </a:pPr>
            <a:r>
              <a:rPr lang="en-GB" sz="1800" dirty="0"/>
              <a:t>miscarriage - loss of the foetus at any stage (more common in first 12 weeks)</a:t>
            </a:r>
            <a:endParaRPr sz="1800" dirty="0"/>
          </a:p>
          <a:p>
            <a:pPr marL="457200" lvl="0" indent="-342900" algn="l" rtl="0">
              <a:spcBef>
                <a:spcPts val="0"/>
              </a:spcBef>
              <a:spcAft>
                <a:spcPts val="0"/>
              </a:spcAft>
              <a:buSzPts val="1800"/>
              <a:buChar char="●"/>
            </a:pPr>
            <a:r>
              <a:rPr lang="en-GB" sz="1800" dirty="0"/>
              <a:t>‘stillbirth’ (death of baby before or during delivery)</a:t>
            </a:r>
            <a:endParaRPr sz="1800" dirty="0"/>
          </a:p>
          <a:p>
            <a:pPr marL="0" lvl="0" indent="0" algn="l" rtl="0">
              <a:spcBef>
                <a:spcPts val="1600"/>
              </a:spcBef>
              <a:spcAft>
                <a:spcPts val="0"/>
              </a:spcAft>
              <a:buNone/>
            </a:pPr>
            <a:r>
              <a:rPr lang="en-GB" sz="1800" dirty="0"/>
              <a:t>Sometimes doctors do not know why this has happened. However, most people can conceive again. </a:t>
            </a:r>
            <a:endParaRPr sz="1800" dirty="0"/>
          </a:p>
          <a:p>
            <a:pPr marL="0" lvl="0" indent="0" algn="l" rtl="0">
              <a:spcBef>
                <a:spcPts val="1600"/>
              </a:spcBef>
              <a:spcAft>
                <a:spcPts val="0"/>
              </a:spcAft>
              <a:buNone/>
            </a:pPr>
            <a:r>
              <a:rPr lang="en-GB" sz="1800" dirty="0"/>
              <a:t>Emphasise that medical and emotional support is available for those who experience a miscarriage, stillbirth or neonatal death.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38" name="Google Shape;638;p97"/>
          <p:cNvSpPr txBox="1"/>
          <p:nvPr/>
        </p:nvSpPr>
        <p:spPr>
          <a:xfrm>
            <a:off x="6178800" y="216425"/>
            <a:ext cx="2695200" cy="12975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around pregnancy including miscarriage.</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640" name="Google Shape;640;p97"/>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39" name="Google Shape;639;p97"/>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59</a:t>
            </a:fld>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42"/>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Related topics</a:t>
            </a:r>
            <a:endParaRPr dirty="0"/>
          </a:p>
        </p:txBody>
      </p:sp>
      <p:sp>
        <p:nvSpPr>
          <p:cNvPr id="183" name="Google Shape;183;p42"/>
          <p:cNvSpPr txBox="1">
            <a:spLocks noGrp="1"/>
          </p:cNvSpPr>
          <p:nvPr>
            <p:ph type="body" idx="1"/>
          </p:nvPr>
        </p:nvSpPr>
        <p:spPr>
          <a:xfrm>
            <a:off x="270000" y="914400"/>
            <a:ext cx="735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b="1" dirty="0"/>
              <a:t>Intimate and sexual relationships, including sexual health</a:t>
            </a:r>
            <a:r>
              <a:rPr lang="en-GB" sz="1800" dirty="0"/>
              <a:t> is closely related to the science curriculum as well as topics such as:</a:t>
            </a:r>
            <a:endParaRPr sz="1800" dirty="0"/>
          </a:p>
          <a:p>
            <a:pPr marL="457200" lvl="0" indent="-342900" algn="l" rtl="0">
              <a:spcBef>
                <a:spcPts val="1000"/>
              </a:spcBef>
              <a:spcAft>
                <a:spcPts val="0"/>
              </a:spcAft>
              <a:buSzPts val="1800"/>
              <a:buChar char="●"/>
            </a:pPr>
            <a:r>
              <a:rPr lang="en-GB" sz="1800" dirty="0"/>
              <a:t>respectful relationships, including friendships</a:t>
            </a:r>
            <a:endParaRPr sz="1800" dirty="0"/>
          </a:p>
          <a:p>
            <a:pPr marL="457200" lvl="0" indent="-342900" algn="l" rtl="0">
              <a:spcBef>
                <a:spcPts val="0"/>
              </a:spcBef>
              <a:spcAft>
                <a:spcPts val="0"/>
              </a:spcAft>
              <a:buSzPts val="1800"/>
              <a:buChar char="●"/>
            </a:pPr>
            <a:r>
              <a:rPr lang="en-GB" sz="1800" dirty="0"/>
              <a:t>being safe </a:t>
            </a:r>
            <a:endParaRPr sz="1800" dirty="0"/>
          </a:p>
          <a:p>
            <a:pPr marL="457200" lvl="0" indent="-342900" algn="l" rtl="0">
              <a:spcBef>
                <a:spcPts val="0"/>
              </a:spcBef>
              <a:spcAft>
                <a:spcPts val="0"/>
              </a:spcAft>
              <a:buSzPts val="1800"/>
              <a:buChar char="●"/>
            </a:pPr>
            <a:r>
              <a:rPr lang="en-GB" sz="1800" dirty="0"/>
              <a:t>changing adolescent body</a:t>
            </a:r>
            <a:endParaRPr sz="1800" dirty="0"/>
          </a:p>
          <a:p>
            <a:pPr marL="457200" lvl="0" indent="-342900" algn="l" rtl="0">
              <a:spcBef>
                <a:spcPts val="0"/>
              </a:spcBef>
              <a:spcAft>
                <a:spcPts val="0"/>
              </a:spcAft>
              <a:buSzPts val="1800"/>
              <a:buChar char="●"/>
            </a:pPr>
            <a:r>
              <a:rPr lang="en-GB" sz="1800" dirty="0"/>
              <a:t>mental wellbeing</a:t>
            </a:r>
            <a:endParaRPr sz="1800" dirty="0"/>
          </a:p>
          <a:p>
            <a:pPr marL="457200" lvl="0" indent="-342900" algn="l" rtl="0">
              <a:spcBef>
                <a:spcPts val="0"/>
              </a:spcBef>
              <a:spcAft>
                <a:spcPts val="0"/>
              </a:spcAft>
              <a:buSzPts val="1800"/>
              <a:buChar char="●"/>
            </a:pPr>
            <a:r>
              <a:rPr lang="en-GB" sz="1800" dirty="0"/>
              <a:t>health and prevention</a:t>
            </a:r>
            <a:endParaRPr sz="1800" dirty="0"/>
          </a:p>
          <a:p>
            <a:pPr marL="0" lvl="0" indent="0" algn="l" rtl="0">
              <a:spcBef>
                <a:spcPts val="1000"/>
              </a:spcBef>
              <a:spcAft>
                <a:spcPts val="0"/>
              </a:spcAft>
              <a:buNone/>
            </a:pPr>
            <a:r>
              <a:rPr lang="en-GB" sz="1800" dirty="0"/>
              <a:t>Therefore you should: </a:t>
            </a:r>
            <a:endParaRPr sz="1800" dirty="0"/>
          </a:p>
          <a:p>
            <a:pPr marL="457200" lvl="0" indent="-342900" algn="l" rtl="0">
              <a:spcBef>
                <a:spcPts val="1000"/>
              </a:spcBef>
              <a:spcAft>
                <a:spcPts val="0"/>
              </a:spcAft>
              <a:buSzPts val="1800"/>
              <a:buChar char="●"/>
            </a:pPr>
            <a:r>
              <a:rPr lang="en-GB" sz="1800" b="1" dirty="0"/>
              <a:t>consider thematic links </a:t>
            </a:r>
            <a:r>
              <a:rPr lang="en-GB" sz="1800" dirty="0"/>
              <a:t>across key topics and the whole school when planning and delivering lessons</a:t>
            </a:r>
            <a:endParaRPr sz="1800" dirty="0"/>
          </a:p>
          <a:p>
            <a:pPr marL="457200" lvl="0" indent="-342900" algn="l" rtl="0">
              <a:spcBef>
                <a:spcPts val="0"/>
              </a:spcBef>
              <a:spcAft>
                <a:spcPts val="0"/>
              </a:spcAft>
              <a:buSzPts val="1800"/>
              <a:buChar char="●"/>
            </a:pPr>
            <a:r>
              <a:rPr lang="en-GB" sz="1800" dirty="0"/>
              <a:t>find ways to </a:t>
            </a:r>
            <a:r>
              <a:rPr lang="en-GB" sz="1800" b="1" dirty="0"/>
              <a:t>link knowledge and vocabulary </a:t>
            </a:r>
            <a:r>
              <a:rPr lang="en-GB" sz="1800" dirty="0"/>
              <a:t>across topics</a:t>
            </a:r>
            <a:endParaRPr sz="1800" dirty="0"/>
          </a:p>
          <a:p>
            <a:pPr marL="0" lvl="0" indent="0" algn="l" rtl="0">
              <a:spcBef>
                <a:spcPts val="0"/>
              </a:spcBef>
              <a:spcAft>
                <a:spcPts val="1600"/>
              </a:spcAft>
              <a:buNone/>
            </a:pPr>
            <a:endParaRPr sz="1800" dirty="0"/>
          </a:p>
        </p:txBody>
      </p:sp>
      <p:sp>
        <p:nvSpPr>
          <p:cNvPr id="184" name="Google Shape;184;p4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a:t>
            </a:fld>
            <a:endParaRP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644"/>
        <p:cNvGrpSpPr/>
        <p:nvPr/>
      </p:nvGrpSpPr>
      <p:grpSpPr>
        <a:xfrm>
          <a:off x="0" y="0"/>
          <a:ext cx="0" cy="0"/>
          <a:chOff x="0" y="0"/>
          <a:chExt cx="0" cy="0"/>
        </a:xfrm>
      </p:grpSpPr>
      <p:sp>
        <p:nvSpPr>
          <p:cNvPr id="645" name="Google Shape;645;p98"/>
          <p:cNvSpPr txBox="1">
            <a:spLocks noGrp="1"/>
          </p:cNvSpPr>
          <p:nvPr>
            <p:ph type="title"/>
          </p:nvPr>
        </p:nvSpPr>
        <p:spPr>
          <a:xfrm>
            <a:off x="1107300" y="2150850"/>
            <a:ext cx="69294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Pregnancy choices and support</a:t>
            </a:r>
            <a:endParaRPr dirty="0">
              <a:solidFill>
                <a:schemeClr val="accent1"/>
              </a:solidFill>
            </a:endParaRPr>
          </a:p>
        </p:txBody>
      </p:sp>
      <p:sp>
        <p:nvSpPr>
          <p:cNvPr id="646" name="Google Shape;646;p9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60</a:t>
            </a:fld>
            <a:endParaRP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650"/>
        <p:cNvGrpSpPr/>
        <p:nvPr/>
      </p:nvGrpSpPr>
      <p:grpSpPr>
        <a:xfrm>
          <a:off x="0" y="0"/>
          <a:ext cx="0" cy="0"/>
          <a:chOff x="0" y="0"/>
          <a:chExt cx="0" cy="0"/>
        </a:xfrm>
      </p:grpSpPr>
      <p:sp>
        <p:nvSpPr>
          <p:cNvPr id="651" name="Google Shape;651;p99"/>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Making decisions about pregnancy</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52" name="Google Shape;652;p99"/>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Tell pupils about the choices people can legally make in relation to pregnancy. Choices include: </a:t>
            </a:r>
            <a:endParaRPr sz="1800" dirty="0"/>
          </a:p>
          <a:p>
            <a:pPr marL="457200" lvl="0" indent="-342900" algn="l" rtl="0">
              <a:spcBef>
                <a:spcPts val="1600"/>
              </a:spcBef>
              <a:spcAft>
                <a:spcPts val="0"/>
              </a:spcAft>
              <a:buSzPts val="1800"/>
              <a:buChar char="●"/>
            </a:pPr>
            <a:r>
              <a:rPr lang="en-GB" sz="1800" dirty="0"/>
              <a:t>continuing with the pregnancy </a:t>
            </a:r>
            <a:endParaRPr sz="1800" dirty="0"/>
          </a:p>
          <a:p>
            <a:pPr marL="457200" lvl="0" indent="-342900" algn="l" rtl="0">
              <a:spcBef>
                <a:spcPts val="0"/>
              </a:spcBef>
              <a:spcAft>
                <a:spcPts val="0"/>
              </a:spcAft>
              <a:buSzPts val="1800"/>
              <a:buChar char="●"/>
            </a:pPr>
            <a:r>
              <a:rPr lang="en-GB" sz="1800" dirty="0"/>
              <a:t>considering adoption or fostering </a:t>
            </a:r>
            <a:endParaRPr sz="1800" dirty="0"/>
          </a:p>
          <a:p>
            <a:pPr marL="457200" lvl="0" indent="-342900" algn="l" rtl="0">
              <a:spcBef>
                <a:spcPts val="0"/>
              </a:spcBef>
              <a:spcAft>
                <a:spcPts val="0"/>
              </a:spcAft>
              <a:buSzPts val="1800"/>
              <a:buChar char="●"/>
            </a:pPr>
            <a:r>
              <a:rPr lang="en-GB" sz="1800" dirty="0"/>
              <a:t>termination or abortion (within the provisions of the law)</a:t>
            </a:r>
            <a:endParaRPr sz="1800" dirty="0"/>
          </a:p>
          <a:p>
            <a:pPr marL="0" lvl="0" indent="0" algn="l" rtl="0">
              <a:spcBef>
                <a:spcPts val="1600"/>
              </a:spcBef>
              <a:spcAft>
                <a:spcPts val="0"/>
              </a:spcAft>
              <a:buNone/>
            </a:pPr>
            <a:r>
              <a:rPr lang="en-GB" sz="1800" dirty="0"/>
              <a:t>Emphasise that it’s important people get support from a health professional if they are concerned about a pregnancy or need help and advice.</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53" name="Google Shape;653;p99"/>
          <p:cNvSpPr txBox="1"/>
          <p:nvPr/>
        </p:nvSpPr>
        <p:spPr>
          <a:xfrm>
            <a:off x="6178800" y="216425"/>
            <a:ext cx="2695200" cy="28803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that there are choices in relation to pregnancy (with medically and legally accurate, impartial information on all options, including keeping the baby, adoption, abortion and where to get further help).</a:t>
            </a:r>
            <a:endParaRPr sz="1600" dirty="0">
              <a:solidFill>
                <a:schemeClr val="tx1"/>
              </a:solidFill>
            </a:endParaRPr>
          </a:p>
        </p:txBody>
      </p:sp>
      <p:sp>
        <p:nvSpPr>
          <p:cNvPr id="655" name="Google Shape;655;p99"/>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54" name="Google Shape;654;p99"/>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61</a:t>
            </a:fld>
            <a:endParaRP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59"/>
        <p:cNvGrpSpPr/>
        <p:nvPr/>
      </p:nvGrpSpPr>
      <p:grpSpPr>
        <a:xfrm>
          <a:off x="0" y="0"/>
          <a:ext cx="0" cy="0"/>
          <a:chOff x="0" y="0"/>
          <a:chExt cx="0" cy="0"/>
        </a:xfrm>
      </p:grpSpPr>
      <p:sp>
        <p:nvSpPr>
          <p:cNvPr id="660" name="Google Shape;660;p100"/>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Abortion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61" name="Google Shape;661;p100"/>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the law (</a:t>
            </a:r>
            <a:r>
              <a:rPr lang="en-GB" sz="1800" u="sng" dirty="0">
                <a:solidFill>
                  <a:srgbClr val="0000FF"/>
                </a:solidFill>
                <a:hlinkClick r:id="rId3">
                  <a:extLst>
                    <a:ext uri="{A12FA001-AC4F-418D-AE19-62706E023703}">
                      <ahyp:hlinkClr xmlns:ahyp="http://schemas.microsoft.com/office/drawing/2018/hyperlinkcolor" val="tx"/>
                    </a:ext>
                  </a:extLst>
                </a:hlinkClick>
              </a:rPr>
              <a:t>Abortion Act 1967</a:t>
            </a:r>
            <a:r>
              <a:rPr lang="en-GB" sz="1800" dirty="0">
                <a:solidFill>
                  <a:srgbClr val="0000FF"/>
                </a:solidFill>
              </a:rPr>
              <a:t> </a:t>
            </a:r>
            <a:r>
              <a:rPr lang="en-GB" sz="1800" dirty="0"/>
              <a:t>and subsequent amendments) states that an abortion must be: </a:t>
            </a:r>
            <a:endParaRPr sz="1800" dirty="0"/>
          </a:p>
          <a:p>
            <a:pPr marL="457200" lvl="0" indent="-342900" algn="l" rtl="0">
              <a:spcBef>
                <a:spcPts val="1600"/>
              </a:spcBef>
              <a:spcAft>
                <a:spcPts val="0"/>
              </a:spcAft>
              <a:buSzPts val="1800"/>
              <a:buChar char="●"/>
            </a:pPr>
            <a:r>
              <a:rPr lang="en-GB" sz="1800" dirty="0"/>
              <a:t>approved by 2 medical practitioners </a:t>
            </a:r>
            <a:endParaRPr sz="1800" dirty="0"/>
          </a:p>
          <a:p>
            <a:pPr marL="457200" lvl="0" indent="-342900" algn="l" rtl="0">
              <a:spcBef>
                <a:spcPts val="0"/>
              </a:spcBef>
              <a:spcAft>
                <a:spcPts val="0"/>
              </a:spcAft>
              <a:buSzPts val="1800"/>
              <a:buChar char="●"/>
            </a:pPr>
            <a:r>
              <a:rPr lang="en-GB" sz="1800" dirty="0"/>
              <a:t>carried out at an NHS hospital or an establishment approved by government</a:t>
            </a:r>
            <a:endParaRPr sz="1800" dirty="0"/>
          </a:p>
          <a:p>
            <a:pPr marL="0" lvl="0" indent="0" algn="l" rtl="0">
              <a:spcBef>
                <a:spcPts val="1000"/>
              </a:spcBef>
              <a:spcAft>
                <a:spcPts val="0"/>
              </a:spcAft>
              <a:buNone/>
            </a:pPr>
            <a:r>
              <a:rPr lang="en-GB" sz="1800" dirty="0"/>
              <a:t>These requirements do not apply when a registered medical practitioner is of the opinion that an abortion is immediately necessary to:</a:t>
            </a:r>
            <a:endParaRPr sz="1800" dirty="0"/>
          </a:p>
          <a:p>
            <a:pPr marL="457200" lvl="0" indent="-342900" algn="l" rtl="0">
              <a:spcBef>
                <a:spcPts val="1600"/>
              </a:spcBef>
              <a:spcAft>
                <a:spcPts val="0"/>
              </a:spcAft>
              <a:buSzPts val="1800"/>
              <a:buChar char="●"/>
            </a:pPr>
            <a:r>
              <a:rPr lang="en-GB" sz="1800" dirty="0"/>
              <a:t>save the life of the pregnant woman</a:t>
            </a:r>
            <a:endParaRPr sz="1800" dirty="0"/>
          </a:p>
          <a:p>
            <a:pPr marL="457200" lvl="0" indent="-342900" algn="l" rtl="0">
              <a:spcBef>
                <a:spcPts val="0"/>
              </a:spcBef>
              <a:spcAft>
                <a:spcPts val="0"/>
              </a:spcAft>
              <a:buSzPts val="1800"/>
              <a:buChar char="●"/>
            </a:pPr>
            <a:r>
              <a:rPr lang="en-GB" sz="1800" dirty="0"/>
              <a:t>prevent grave, permanent injury to the physical or mental health of the pregnant woman</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62" name="Google Shape;662;p100"/>
          <p:cNvSpPr txBox="1"/>
          <p:nvPr/>
        </p:nvSpPr>
        <p:spPr>
          <a:xfrm>
            <a:off x="6178800" y="216425"/>
            <a:ext cx="2695200" cy="28803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that there are choices in relation to pregnancy (with medically and legally accurate, impartial information on all options, including keeping the baby, adoption, abortion and where to get further help).</a:t>
            </a:r>
            <a:endParaRPr sz="1600" dirty="0">
              <a:solidFill>
                <a:schemeClr val="tx1"/>
              </a:solidFill>
            </a:endParaRPr>
          </a:p>
        </p:txBody>
      </p:sp>
      <p:sp>
        <p:nvSpPr>
          <p:cNvPr id="664" name="Google Shape;664;p100"/>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63" name="Google Shape;663;p10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62</a:t>
            </a:fld>
            <a:endParaRP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68"/>
        <p:cNvGrpSpPr/>
        <p:nvPr/>
      </p:nvGrpSpPr>
      <p:grpSpPr>
        <a:xfrm>
          <a:off x="0" y="0"/>
          <a:ext cx="0" cy="0"/>
          <a:chOff x="0" y="0"/>
          <a:chExt cx="0" cy="0"/>
        </a:xfrm>
      </p:grpSpPr>
      <p:sp>
        <p:nvSpPr>
          <p:cNvPr id="669" name="Google Shape;669;p101"/>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Abortion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70" name="Google Shape;670;p101"/>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1000"/>
              </a:spcBef>
              <a:spcAft>
                <a:spcPts val="0"/>
              </a:spcAft>
              <a:buNone/>
            </a:pPr>
            <a:r>
              <a:rPr lang="en-GB" sz="1800" dirty="0"/>
              <a:t>Explain that abortions are allowed up to the 24th week of pregnancy if:</a:t>
            </a:r>
            <a:endParaRPr sz="1800" dirty="0"/>
          </a:p>
          <a:p>
            <a:pPr marL="457200" lvl="0" indent="-342900" algn="l" rtl="0">
              <a:spcBef>
                <a:spcPts val="1600"/>
              </a:spcBef>
              <a:spcAft>
                <a:spcPts val="0"/>
              </a:spcAft>
              <a:buSzPts val="1800"/>
              <a:buChar char="●"/>
            </a:pPr>
            <a:r>
              <a:rPr lang="en-GB" sz="1800" dirty="0"/>
              <a:t>the pregnancy poses a risk to the physical or mental health of a woman or her existing children</a:t>
            </a:r>
            <a:endParaRPr sz="1800" dirty="0"/>
          </a:p>
          <a:p>
            <a:pPr marL="457200" lvl="0" indent="-342900" algn="l" rtl="0">
              <a:spcBef>
                <a:spcPts val="0"/>
              </a:spcBef>
              <a:spcAft>
                <a:spcPts val="0"/>
              </a:spcAft>
              <a:buSzPts val="1800"/>
              <a:buChar char="●"/>
            </a:pPr>
            <a:r>
              <a:rPr lang="en-GB" sz="1800" dirty="0"/>
              <a:t>it is riskier for the woman to continue the pregnancy rather than have an abortion</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71" name="Google Shape;671;p101"/>
          <p:cNvSpPr txBox="1"/>
          <p:nvPr/>
        </p:nvSpPr>
        <p:spPr>
          <a:xfrm>
            <a:off x="6178800" y="216425"/>
            <a:ext cx="2695200" cy="28803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that there are choices in relation to pregnancy (with medically and legally accurate, impartial information on all options, including keeping the baby, adoption, abortion and where to get further help).</a:t>
            </a:r>
            <a:endParaRPr sz="1600" dirty="0">
              <a:solidFill>
                <a:schemeClr val="tx1"/>
              </a:solidFill>
            </a:endParaRPr>
          </a:p>
        </p:txBody>
      </p:sp>
      <p:sp>
        <p:nvSpPr>
          <p:cNvPr id="673" name="Google Shape;673;p101"/>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72" name="Google Shape;672;p101"/>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63</a:t>
            </a:fld>
            <a:endParaRP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77"/>
        <p:cNvGrpSpPr/>
        <p:nvPr/>
      </p:nvGrpSpPr>
      <p:grpSpPr>
        <a:xfrm>
          <a:off x="0" y="0"/>
          <a:ext cx="0" cy="0"/>
          <a:chOff x="0" y="0"/>
          <a:chExt cx="0" cy="0"/>
        </a:xfrm>
      </p:grpSpPr>
      <p:sp>
        <p:nvSpPr>
          <p:cNvPr id="678" name="Google Shape;678;p102"/>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Abortion (3)</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79" name="Google Shape;679;p102"/>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In some circumstances, the law allows an abortion after 24 weeks. These are when: </a:t>
            </a:r>
            <a:endParaRPr sz="1800" dirty="0"/>
          </a:p>
          <a:p>
            <a:pPr marL="457200" lvl="0" indent="-342900" algn="l" rtl="0">
              <a:spcBef>
                <a:spcPts val="1600"/>
              </a:spcBef>
              <a:spcAft>
                <a:spcPts val="0"/>
              </a:spcAft>
              <a:buSzPts val="1800"/>
              <a:buChar char="●"/>
            </a:pPr>
            <a:r>
              <a:rPr lang="en-GB" sz="1800" dirty="0"/>
              <a:t>the abortion is needed to prevent grave permanent injury to the pregnant woman’s physical or mental health</a:t>
            </a:r>
            <a:endParaRPr sz="1800" dirty="0"/>
          </a:p>
          <a:p>
            <a:pPr marL="457200" lvl="0" indent="-342900" algn="l" rtl="0">
              <a:spcBef>
                <a:spcPts val="0"/>
              </a:spcBef>
              <a:spcAft>
                <a:spcPts val="0"/>
              </a:spcAft>
              <a:buSzPts val="1800"/>
              <a:buChar char="●"/>
            </a:pPr>
            <a:r>
              <a:rPr lang="en-GB" sz="1800" dirty="0"/>
              <a:t>continuing the pregnancy puts the woman’s life </a:t>
            </a:r>
            <a:br>
              <a:rPr lang="en-GB" sz="1800" dirty="0"/>
            </a:br>
            <a:r>
              <a:rPr lang="en-GB" sz="1800" dirty="0"/>
              <a:t>at greater risk than having an abortion </a:t>
            </a:r>
            <a:endParaRPr sz="1800" dirty="0"/>
          </a:p>
          <a:p>
            <a:pPr marL="457200" lvl="0" indent="-342900" algn="l" rtl="0">
              <a:spcBef>
                <a:spcPts val="0"/>
              </a:spcBef>
              <a:spcAft>
                <a:spcPts val="0"/>
              </a:spcAft>
              <a:buSzPts val="1800"/>
              <a:buChar char="●"/>
            </a:pPr>
            <a:r>
              <a:rPr lang="en-GB" sz="1800" dirty="0"/>
              <a:t>there is a substantial risk that if the child were born it would suffer from “such physical or mental abnormalities as to be seriously handicapped”</a:t>
            </a:r>
            <a:endParaRPr sz="1800" dirty="0"/>
          </a:p>
          <a:p>
            <a:pPr marL="45720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80" name="Google Shape;680;p102"/>
          <p:cNvSpPr txBox="1"/>
          <p:nvPr/>
        </p:nvSpPr>
        <p:spPr>
          <a:xfrm>
            <a:off x="6178800" y="216425"/>
            <a:ext cx="2695200" cy="28803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that there are choices in relation to pregnancy (with medically and legally accurate, impartial information on all options, including keeping the baby, adoption, abortion and where to get further help).</a:t>
            </a:r>
            <a:endParaRPr sz="1600" dirty="0">
              <a:solidFill>
                <a:schemeClr val="tx1"/>
              </a:solidFill>
            </a:endParaRPr>
          </a:p>
        </p:txBody>
      </p:sp>
      <p:sp>
        <p:nvSpPr>
          <p:cNvPr id="682" name="Google Shape;682;p102"/>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81" name="Google Shape;681;p10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64</a:t>
            </a:fld>
            <a:endParaRP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686"/>
        <p:cNvGrpSpPr/>
        <p:nvPr/>
      </p:nvGrpSpPr>
      <p:grpSpPr>
        <a:xfrm>
          <a:off x="0" y="0"/>
          <a:ext cx="0" cy="0"/>
          <a:chOff x="0" y="0"/>
          <a:chExt cx="0" cy="0"/>
        </a:xfrm>
      </p:grpSpPr>
      <p:sp>
        <p:nvSpPr>
          <p:cNvPr id="687" name="Google Shape;687;p103"/>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Support if considering abortion</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88" name="Google Shape;688;p103"/>
          <p:cNvSpPr txBox="1">
            <a:spLocks noGrp="1"/>
          </p:cNvSpPr>
          <p:nvPr>
            <p:ph type="body" idx="1"/>
          </p:nvPr>
        </p:nvSpPr>
        <p:spPr>
          <a:xfrm>
            <a:off x="270000" y="789125"/>
            <a:ext cx="58452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Emphasise that it is important that people get support if they are considering an abortion so that they: </a:t>
            </a:r>
            <a:endParaRPr sz="1800" dirty="0"/>
          </a:p>
          <a:p>
            <a:pPr marL="457200" lvl="0" indent="-342900" algn="l" rtl="0">
              <a:spcBef>
                <a:spcPts val="1600"/>
              </a:spcBef>
              <a:spcAft>
                <a:spcPts val="0"/>
              </a:spcAft>
              <a:buSzPts val="1800"/>
              <a:buChar char="●"/>
            </a:pPr>
            <a:r>
              <a:rPr lang="en-GB" sz="1800" dirty="0"/>
              <a:t>can make an informed choice for themselves</a:t>
            </a:r>
            <a:endParaRPr sz="1800" dirty="0"/>
          </a:p>
          <a:p>
            <a:pPr marL="457200" lvl="0" indent="-342900" algn="l" rtl="0">
              <a:spcBef>
                <a:spcPts val="0"/>
              </a:spcBef>
              <a:spcAft>
                <a:spcPts val="0"/>
              </a:spcAft>
              <a:buSzPts val="1800"/>
              <a:buChar char="●"/>
            </a:pPr>
            <a:r>
              <a:rPr lang="en-GB" sz="1800" dirty="0"/>
              <a:t>get medical and emotional support </a:t>
            </a:r>
            <a:endParaRPr sz="1800" dirty="0"/>
          </a:p>
          <a:p>
            <a:pPr marL="457200" lvl="0" indent="-342900" algn="l" rtl="0">
              <a:spcBef>
                <a:spcPts val="0"/>
              </a:spcBef>
              <a:spcAft>
                <a:spcPts val="0"/>
              </a:spcAft>
              <a:buSzPts val="1800"/>
              <a:buChar char="●"/>
            </a:pPr>
            <a:r>
              <a:rPr lang="en-GB" sz="1800" dirty="0"/>
              <a:t>get medical help in time, if they decide to go ahead</a:t>
            </a:r>
            <a:endParaRPr sz="1800" dirty="0"/>
          </a:p>
          <a:p>
            <a:pPr marL="0" lvl="0" indent="0" algn="l" rtl="0">
              <a:spcBef>
                <a:spcPts val="1600"/>
              </a:spcBef>
              <a:spcAft>
                <a:spcPts val="0"/>
              </a:spcAft>
              <a:buNone/>
            </a:pPr>
            <a:r>
              <a:rPr lang="en-GB" sz="1800" dirty="0"/>
              <a:t>Name non-judgmental local/national organisations who can give confidential support such as the NHS, and charities such as BPAS, Marie Stopes, Brook, Shelter.</a:t>
            </a:r>
            <a:endParaRPr sz="1800" dirty="0"/>
          </a:p>
          <a:p>
            <a:pPr marL="0" lvl="0" indent="0" algn="l" rtl="0">
              <a:spcBef>
                <a:spcPts val="1600"/>
              </a:spcBef>
              <a:spcAft>
                <a:spcPts val="0"/>
              </a:spcAft>
              <a:buNone/>
            </a:pPr>
            <a:r>
              <a:rPr lang="en-GB" sz="1800" dirty="0"/>
              <a:t>Teachers should be aware that where someone is aged 12 or under, social services must be notified but this will always be explained to the young person seeking help.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89" name="Google Shape;689;p103"/>
          <p:cNvSpPr txBox="1"/>
          <p:nvPr/>
        </p:nvSpPr>
        <p:spPr>
          <a:xfrm>
            <a:off x="6178800" y="216425"/>
            <a:ext cx="2695200" cy="28803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that there are choices in relation to pregnancy (with medically and legally accurate, impartial information on all options, including keeping the baby, adoption, abortion and where to get further help).</a:t>
            </a:r>
            <a:endParaRPr sz="1600" dirty="0">
              <a:solidFill>
                <a:schemeClr val="tx1"/>
              </a:solidFill>
            </a:endParaRPr>
          </a:p>
        </p:txBody>
      </p:sp>
      <p:sp>
        <p:nvSpPr>
          <p:cNvPr id="691" name="Google Shape;691;p103"/>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90" name="Google Shape;690;p103"/>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65</a:t>
            </a:fld>
            <a:endParaRP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695"/>
        <p:cNvGrpSpPr/>
        <p:nvPr/>
      </p:nvGrpSpPr>
      <p:grpSpPr>
        <a:xfrm>
          <a:off x="0" y="0"/>
          <a:ext cx="0" cy="0"/>
          <a:chOff x="0" y="0"/>
          <a:chExt cx="0" cy="0"/>
        </a:xfrm>
      </p:grpSpPr>
      <p:sp>
        <p:nvSpPr>
          <p:cNvPr id="696" name="Google Shape;696;p104"/>
          <p:cNvSpPr txBox="1">
            <a:spLocks noGrp="1"/>
          </p:cNvSpPr>
          <p:nvPr>
            <p:ph type="title"/>
          </p:nvPr>
        </p:nvSpPr>
        <p:spPr>
          <a:xfrm>
            <a:off x="561000" y="2150850"/>
            <a:ext cx="80220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Sexually transmitted infections (STIs)</a:t>
            </a:r>
            <a:endParaRPr dirty="0">
              <a:solidFill>
                <a:schemeClr val="accent1"/>
              </a:solidFill>
            </a:endParaRPr>
          </a:p>
        </p:txBody>
      </p:sp>
      <p:sp>
        <p:nvSpPr>
          <p:cNvPr id="697" name="Google Shape;697;p10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66</a:t>
            </a:fld>
            <a:endParaRP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701"/>
        <p:cNvGrpSpPr/>
        <p:nvPr/>
      </p:nvGrpSpPr>
      <p:grpSpPr>
        <a:xfrm>
          <a:off x="0" y="0"/>
          <a:ext cx="0" cy="0"/>
          <a:chOff x="0" y="0"/>
          <a:chExt cx="0" cy="0"/>
        </a:xfrm>
      </p:grpSpPr>
      <p:sp>
        <p:nvSpPr>
          <p:cNvPr id="702" name="Google Shape;702;p105"/>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Sexually transmitted infections </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03" name="Google Shape;703;p105"/>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there are different STIs and explain that they can be transmitted through mucous membranes / body fluids (blood, saliva, vaginal mucus, anal mucus).</a:t>
            </a:r>
            <a:endParaRPr sz="1800" dirty="0"/>
          </a:p>
          <a:p>
            <a:pPr marL="0" lvl="0" indent="0" algn="l" rtl="0">
              <a:spcBef>
                <a:spcPts val="1600"/>
              </a:spcBef>
              <a:spcAft>
                <a:spcPts val="0"/>
              </a:spcAft>
              <a:buClr>
                <a:schemeClr val="dk1"/>
              </a:buClr>
              <a:buSzPts val="1100"/>
              <a:buFont typeface="Arial"/>
              <a:buNone/>
            </a:pPr>
            <a:r>
              <a:rPr lang="en-GB" sz="1800" dirty="0"/>
              <a:t>Explain which parts of body have mucous membrane (mouth, anus, vagina, tip of penis).</a:t>
            </a:r>
            <a:endParaRPr sz="1800" dirty="0"/>
          </a:p>
          <a:p>
            <a:pPr marL="0" lvl="0" indent="0" algn="l" rtl="0">
              <a:spcBef>
                <a:spcPts val="1600"/>
              </a:spcBef>
              <a:spcAft>
                <a:spcPts val="0"/>
              </a:spcAft>
              <a:buNone/>
            </a:pPr>
            <a:r>
              <a:rPr lang="en-GB" sz="1800" dirty="0"/>
              <a:t>Ensure pupils understand that transmission of an STI can happen during different types of sexual activity (including oral sex). </a:t>
            </a:r>
            <a:endParaRPr sz="1800" dirty="0"/>
          </a:p>
          <a:p>
            <a:pPr marL="0" lvl="0" indent="0" algn="l" rtl="0">
              <a:spcBef>
                <a:spcPts val="1600"/>
              </a:spcBef>
              <a:spcAft>
                <a:spcPts val="0"/>
              </a:spcAft>
              <a:buClr>
                <a:schemeClr val="dk1"/>
              </a:buClr>
              <a:buSzPts val="1100"/>
              <a:buFont typeface="Arial"/>
              <a:buNone/>
            </a:pPr>
            <a:r>
              <a:rPr lang="en-GB" sz="1800" dirty="0"/>
              <a:t>Also tell pupils about the NHS </a:t>
            </a:r>
            <a:r>
              <a:rPr lang="en-GB" sz="1800" u="sng" dirty="0">
                <a:solidFill>
                  <a:srgbClr val="0000FF"/>
                </a:solidFill>
                <a:hlinkClick r:id="rId3">
                  <a:extLst>
                    <a:ext uri="{A12FA001-AC4F-418D-AE19-62706E023703}">
                      <ahyp:hlinkClr xmlns:ahyp="http://schemas.microsoft.com/office/drawing/2018/hyperlinkcolor" val="tx"/>
                    </a:ext>
                  </a:extLst>
                </a:hlinkClick>
              </a:rPr>
              <a:t>human papillomavirus (HPV) vaccine scheme</a:t>
            </a:r>
            <a:r>
              <a:rPr lang="en-GB" sz="1800" dirty="0">
                <a:solidFill>
                  <a:srgbClr val="0000FF"/>
                </a:solidFill>
              </a:rPr>
              <a:t> </a:t>
            </a:r>
            <a:r>
              <a:rPr lang="en-GB" sz="1800" dirty="0"/>
              <a:t>and the protection it offers.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04" name="Google Shape;704;p105"/>
          <p:cNvSpPr txBox="1"/>
          <p:nvPr/>
        </p:nvSpPr>
        <p:spPr>
          <a:xfrm>
            <a:off x="6178800" y="216425"/>
            <a:ext cx="2695200" cy="28611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how the different sexually transmitted infections (STIs), including HIV/AIDs, are transmitted, how risk can be reduced through safer sex (including through condom use) and the importance of and facts about testing.</a:t>
            </a:r>
            <a:endParaRPr sz="1600" dirty="0">
              <a:solidFill>
                <a:schemeClr val="tx1"/>
              </a:solidFill>
            </a:endParaRPr>
          </a:p>
        </p:txBody>
      </p:sp>
      <p:sp>
        <p:nvSpPr>
          <p:cNvPr id="706" name="Google Shape;706;p105"/>
          <p:cNvSpPr txBox="1"/>
          <p:nvPr/>
        </p:nvSpPr>
        <p:spPr>
          <a:xfrm>
            <a:off x="7521750" y="45137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05" name="Google Shape;705;p105"/>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67</a:t>
            </a:fld>
            <a:endParaRP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Shape 710"/>
        <p:cNvGrpSpPr/>
        <p:nvPr/>
      </p:nvGrpSpPr>
      <p:grpSpPr>
        <a:xfrm>
          <a:off x="0" y="0"/>
          <a:ext cx="0" cy="0"/>
          <a:chOff x="0" y="0"/>
          <a:chExt cx="0" cy="0"/>
        </a:xfrm>
      </p:grpSpPr>
      <p:sp>
        <p:nvSpPr>
          <p:cNvPr id="711" name="Google Shape;711;p106"/>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Other ways people get STIs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12" name="Google Shape;712;p106"/>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dirty="0"/>
              <a:t>Explain that STIs can also be transferred:</a:t>
            </a:r>
            <a:endParaRPr sz="1800" dirty="0"/>
          </a:p>
          <a:p>
            <a:pPr marL="457200" lvl="0" indent="-342900" algn="l" rtl="0">
              <a:spcBef>
                <a:spcPts val="1600"/>
              </a:spcBef>
              <a:spcAft>
                <a:spcPts val="0"/>
              </a:spcAft>
              <a:buSzPts val="1800"/>
              <a:buChar char="●"/>
            </a:pPr>
            <a:r>
              <a:rPr lang="en-GB" sz="1800" b="1" dirty="0"/>
              <a:t>skin to skin</a:t>
            </a:r>
            <a:r>
              <a:rPr lang="en-GB" sz="1800" dirty="0"/>
              <a:t> (e.g. warts, herpes, pubic lice)</a:t>
            </a:r>
            <a:endParaRPr sz="1800" dirty="0"/>
          </a:p>
          <a:p>
            <a:pPr marL="457200" lvl="0" indent="-342900" algn="l" rtl="0">
              <a:spcBef>
                <a:spcPts val="0"/>
              </a:spcBef>
              <a:spcAft>
                <a:spcPts val="0"/>
              </a:spcAft>
              <a:buSzPts val="1800"/>
              <a:buChar char="●"/>
            </a:pPr>
            <a:r>
              <a:rPr lang="en-GB" sz="1800" b="1" dirty="0"/>
              <a:t>through childbirth </a:t>
            </a:r>
            <a:r>
              <a:rPr lang="en-GB" sz="1800" dirty="0"/>
              <a:t>(e.g. syphilis, hepatitis B, HIV)</a:t>
            </a:r>
            <a:endParaRPr sz="1800" dirty="0"/>
          </a:p>
          <a:p>
            <a:pPr marL="457200" lvl="0" indent="-342900" algn="l" rtl="0">
              <a:spcBef>
                <a:spcPts val="0"/>
              </a:spcBef>
              <a:spcAft>
                <a:spcPts val="0"/>
              </a:spcAft>
              <a:buSzPts val="1800"/>
              <a:buChar char="●"/>
            </a:pPr>
            <a:r>
              <a:rPr lang="en-GB" sz="1800" b="1" dirty="0"/>
              <a:t>through breastfeeding</a:t>
            </a:r>
            <a:r>
              <a:rPr lang="en-GB" sz="1800" dirty="0"/>
              <a:t> (e.g. HIV)</a:t>
            </a:r>
            <a:endParaRPr sz="1800" dirty="0"/>
          </a:p>
          <a:p>
            <a:pPr marL="457200" lvl="0" indent="-342900" algn="l" rtl="0">
              <a:spcBef>
                <a:spcPts val="0"/>
              </a:spcBef>
              <a:spcAft>
                <a:spcPts val="0"/>
              </a:spcAft>
              <a:buSzPts val="1800"/>
              <a:buChar char="●"/>
            </a:pPr>
            <a:r>
              <a:rPr lang="en-GB" sz="1800" b="1" dirty="0"/>
              <a:t>through shared bedding and clothes</a:t>
            </a:r>
            <a:r>
              <a:rPr lang="en-GB" sz="1800" dirty="0"/>
              <a:t> (pubic lice)</a:t>
            </a:r>
            <a:endParaRPr sz="1800" dirty="0"/>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13" name="Google Shape;713;p106"/>
          <p:cNvSpPr txBox="1"/>
          <p:nvPr/>
        </p:nvSpPr>
        <p:spPr>
          <a:xfrm>
            <a:off x="6178800" y="216425"/>
            <a:ext cx="2695200" cy="28893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how the different sexually transmitted infections (STIs), including HIV/AIDs, are transmitted, how risk can be reduced through safer sex (including through condom use) and the importance of and facts about testing.</a:t>
            </a:r>
            <a:endParaRPr sz="1600" dirty="0">
              <a:solidFill>
                <a:schemeClr val="tx1"/>
              </a:solidFill>
            </a:endParaRPr>
          </a:p>
        </p:txBody>
      </p:sp>
      <p:sp>
        <p:nvSpPr>
          <p:cNvPr id="715" name="Google Shape;715;p106"/>
          <p:cNvSpPr txBox="1"/>
          <p:nvPr/>
        </p:nvSpPr>
        <p:spPr>
          <a:xfrm>
            <a:off x="7521750" y="4549108"/>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14" name="Google Shape;714;p10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68</a:t>
            </a:fld>
            <a:endParaRP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719"/>
        <p:cNvGrpSpPr/>
        <p:nvPr/>
      </p:nvGrpSpPr>
      <p:grpSpPr>
        <a:xfrm>
          <a:off x="0" y="0"/>
          <a:ext cx="0" cy="0"/>
          <a:chOff x="0" y="0"/>
          <a:chExt cx="0" cy="0"/>
        </a:xfrm>
      </p:grpSpPr>
      <p:sp>
        <p:nvSpPr>
          <p:cNvPr id="720" name="Google Shape;720;p107"/>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Understanding ‘safer sex’ </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21" name="Google Shape;721;p107"/>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how the risk of STIs can be reduced through ‘safer sex’. This means keeping body fluids separate using a ‘barrier method’. </a:t>
            </a:r>
            <a:endParaRPr sz="1800" dirty="0"/>
          </a:p>
          <a:p>
            <a:pPr marL="0" lvl="0" indent="0" algn="l" rtl="0">
              <a:spcBef>
                <a:spcPts val="1600"/>
              </a:spcBef>
              <a:spcAft>
                <a:spcPts val="0"/>
              </a:spcAft>
              <a:buNone/>
            </a:pPr>
            <a:r>
              <a:rPr lang="en-GB" sz="1800" dirty="0"/>
              <a:t>Tell pupils about barrier methods: condom (‘male’ or ‘female’), and dental dam (creates barrier between the mouth and genitals/anus). </a:t>
            </a:r>
            <a:endParaRPr sz="1800" dirty="0"/>
          </a:p>
          <a:p>
            <a:pPr marL="0" lvl="0" indent="0" algn="l" rtl="0">
              <a:spcBef>
                <a:spcPts val="1600"/>
              </a:spcBef>
              <a:spcAft>
                <a:spcPts val="0"/>
              </a:spcAft>
              <a:buNone/>
            </a:pPr>
            <a:r>
              <a:rPr lang="en-GB" sz="1800" dirty="0"/>
              <a:t>Explain that ‘safer sex’ does not always stop pregnancy or guarantee someone will not get an STI.</a:t>
            </a:r>
            <a:endParaRPr sz="1800" dirty="0"/>
          </a:p>
          <a:p>
            <a:pPr marL="0" lvl="0" indent="0" algn="l" rtl="0">
              <a:spcBef>
                <a:spcPts val="1600"/>
              </a:spcBef>
              <a:spcAft>
                <a:spcPts val="0"/>
              </a:spcAft>
              <a:buNone/>
            </a:pPr>
            <a:r>
              <a:rPr lang="en-GB" sz="1800" dirty="0"/>
              <a:t>Also tell pupils about </a:t>
            </a:r>
            <a:r>
              <a:rPr lang="en-GB" sz="1800" u="sng" dirty="0">
                <a:solidFill>
                  <a:srgbClr val="0000FF"/>
                </a:solidFill>
                <a:hlinkClick r:id="rId3">
                  <a:extLst>
                    <a:ext uri="{A12FA001-AC4F-418D-AE19-62706E023703}">
                      <ahyp:hlinkClr xmlns:ahyp="http://schemas.microsoft.com/office/drawing/2018/hyperlinkcolor" val="tx"/>
                    </a:ext>
                  </a:extLst>
                </a:hlinkClick>
              </a:rPr>
              <a:t>PrEP</a:t>
            </a:r>
            <a:r>
              <a:rPr lang="en-GB" sz="1800" dirty="0"/>
              <a:t>, a type of medication that people who are at risk of getting HIV can take to reduce the risk.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22" name="Google Shape;722;p107"/>
          <p:cNvSpPr txBox="1"/>
          <p:nvPr/>
        </p:nvSpPr>
        <p:spPr>
          <a:xfrm>
            <a:off x="6178800" y="216425"/>
            <a:ext cx="2695200" cy="28893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how the different sexually transmitted infections (STIs), including HIV/AIDs, are transmitted, how risk can be reduced through safer sex (including through condom use) and the importance of and facts about testing.</a:t>
            </a:r>
            <a:endParaRPr sz="1600" dirty="0">
              <a:solidFill>
                <a:schemeClr val="tx1"/>
              </a:solidFill>
            </a:endParaRPr>
          </a:p>
        </p:txBody>
      </p:sp>
      <p:sp>
        <p:nvSpPr>
          <p:cNvPr id="724" name="Google Shape;724;p107"/>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23" name="Google Shape;723;p107"/>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69</a:t>
            </a:fld>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45"/>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Helping young people make healthy decisions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04" name="Google Shape;204;p45"/>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sz="1800" dirty="0"/>
              <a:t>From September 2020 schools must have regard to the </a:t>
            </a:r>
            <a:r>
              <a:rPr lang="en-GB" sz="1800" b="1" dirty="0"/>
              <a:t>new statutory guidance</a:t>
            </a:r>
            <a:r>
              <a:rPr lang="en-GB" sz="1800" dirty="0"/>
              <a:t> for teaching relationships and sex education, The guidance explains how this teaching will benefit pupils.</a:t>
            </a:r>
            <a:endParaRPr sz="1800" dirty="0"/>
          </a:p>
        </p:txBody>
      </p:sp>
      <p:sp>
        <p:nvSpPr>
          <p:cNvPr id="205" name="Google Shape;205;p45"/>
          <p:cNvSpPr txBox="1">
            <a:spLocks noGrp="1"/>
          </p:cNvSpPr>
          <p:nvPr>
            <p:ph type="body" idx="1"/>
          </p:nvPr>
        </p:nvSpPr>
        <p:spPr>
          <a:xfrm>
            <a:off x="346200" y="2140200"/>
            <a:ext cx="7113600" cy="2344500"/>
          </a:xfrm>
          <a:prstGeom prst="rect">
            <a:avLst/>
          </a:prstGeom>
          <a:solidFill>
            <a:srgbClr val="F3F2F1"/>
          </a:solidFill>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t>STATUTORY GUIDANCE</a:t>
            </a:r>
            <a:br>
              <a:rPr lang="en-GB" sz="1800" i="1" dirty="0"/>
            </a:br>
            <a:r>
              <a:rPr lang="en-GB" sz="1800" dirty="0"/>
              <a:t>The aim of RSE is to give young people the information they need to help them develop healthy, nurturing relationships of all kinds, not just intimate relationships… Knowledge about safer sex and sexual health remains important to ensure that young people are equipped to make safe, informed and healthy choices as they progress through adult life. (p25)</a:t>
            </a:r>
            <a:endParaRPr sz="1800" dirty="0"/>
          </a:p>
          <a:p>
            <a:pPr marL="0" lvl="0" indent="0" algn="l" rtl="0">
              <a:spcBef>
                <a:spcPts val="1600"/>
              </a:spcBef>
              <a:spcAft>
                <a:spcPts val="1600"/>
              </a:spcAft>
              <a:buNone/>
            </a:pPr>
            <a:endParaRPr sz="1800" dirty="0"/>
          </a:p>
        </p:txBody>
      </p:sp>
      <p:sp>
        <p:nvSpPr>
          <p:cNvPr id="206" name="Google Shape;206;p4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a:t>
            </a:fld>
            <a:endParaRP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728"/>
        <p:cNvGrpSpPr/>
        <p:nvPr/>
      </p:nvGrpSpPr>
      <p:grpSpPr>
        <a:xfrm>
          <a:off x="0" y="0"/>
          <a:ext cx="0" cy="0"/>
          <a:chOff x="0" y="0"/>
          <a:chExt cx="0" cy="0"/>
        </a:xfrm>
      </p:grpSpPr>
      <p:sp>
        <p:nvSpPr>
          <p:cNvPr id="729" name="Google Shape;729;p108"/>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Impact of STIs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30" name="Google Shape;730;p108"/>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Talk about the </a:t>
            </a:r>
            <a:r>
              <a:rPr lang="en-GB" sz="1800" b="1" dirty="0"/>
              <a:t>ways STIs can affect health</a:t>
            </a:r>
            <a:r>
              <a:rPr lang="en-GB" sz="1800" dirty="0"/>
              <a:t>, including:</a:t>
            </a:r>
            <a:endParaRPr sz="1800" dirty="0"/>
          </a:p>
          <a:p>
            <a:pPr marL="457200" lvl="0" indent="-342900" algn="l" rtl="0">
              <a:spcBef>
                <a:spcPts val="1600"/>
              </a:spcBef>
              <a:spcAft>
                <a:spcPts val="0"/>
              </a:spcAft>
              <a:buSzPts val="1800"/>
              <a:buChar char="●"/>
            </a:pPr>
            <a:r>
              <a:rPr lang="en-GB" sz="1800" dirty="0"/>
              <a:t>physical health</a:t>
            </a:r>
            <a:endParaRPr sz="1800" dirty="0"/>
          </a:p>
          <a:p>
            <a:pPr marL="457200" lvl="0" indent="-342900" algn="l" rtl="0">
              <a:spcBef>
                <a:spcPts val="0"/>
              </a:spcBef>
              <a:spcAft>
                <a:spcPts val="0"/>
              </a:spcAft>
              <a:buSzPts val="1800"/>
              <a:buChar char="●"/>
            </a:pPr>
            <a:r>
              <a:rPr lang="en-GB" sz="1800" dirty="0"/>
              <a:t>mental wellbeing (including due to stigmatising behaviour from others)</a:t>
            </a:r>
            <a:endParaRPr sz="1800" dirty="0"/>
          </a:p>
          <a:p>
            <a:pPr marL="457200" lvl="0" indent="-342900" algn="l" rtl="0">
              <a:spcBef>
                <a:spcPts val="0"/>
              </a:spcBef>
              <a:spcAft>
                <a:spcPts val="0"/>
              </a:spcAft>
              <a:buSzPts val="1800"/>
              <a:buChar char="●"/>
            </a:pPr>
            <a:r>
              <a:rPr lang="en-GB" sz="1800" dirty="0"/>
              <a:t>fertility and reproductive health</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31" name="Google Shape;731;p108"/>
          <p:cNvSpPr txBox="1"/>
          <p:nvPr/>
        </p:nvSpPr>
        <p:spPr>
          <a:xfrm>
            <a:off x="6178800" y="216425"/>
            <a:ext cx="2695200" cy="18537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about the prevalence of some STIs, the impact they can have on those who contract them and key facts about treatment.</a:t>
            </a:r>
            <a:endParaRPr sz="1600" dirty="0">
              <a:solidFill>
                <a:schemeClr val="tx1"/>
              </a:solidFill>
            </a:endParaRPr>
          </a:p>
        </p:txBody>
      </p:sp>
      <p:sp>
        <p:nvSpPr>
          <p:cNvPr id="733" name="Google Shape;733;p108"/>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32" name="Google Shape;732;p108"/>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70</a:t>
            </a:fld>
            <a:endParaRPr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Shape 737"/>
        <p:cNvGrpSpPr/>
        <p:nvPr/>
      </p:nvGrpSpPr>
      <p:grpSpPr>
        <a:xfrm>
          <a:off x="0" y="0"/>
          <a:ext cx="0" cy="0"/>
          <a:chOff x="0" y="0"/>
          <a:chExt cx="0" cy="0"/>
        </a:xfrm>
      </p:grpSpPr>
      <p:sp>
        <p:nvSpPr>
          <p:cNvPr id="738" name="Google Shape;738;p109"/>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Most common STIs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39" name="Google Shape;739;p109"/>
          <p:cNvSpPr txBox="1">
            <a:spLocks noGrp="1"/>
          </p:cNvSpPr>
          <p:nvPr>
            <p:ph type="body" idx="1"/>
          </p:nvPr>
        </p:nvSpPr>
        <p:spPr>
          <a:xfrm>
            <a:off x="270000" y="789125"/>
            <a:ext cx="58647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about the </a:t>
            </a:r>
            <a:r>
              <a:rPr lang="en-GB" sz="1800" u="sng" dirty="0">
                <a:solidFill>
                  <a:srgbClr val="0000FF"/>
                </a:solidFill>
                <a:hlinkClick r:id="rId3">
                  <a:extLst>
                    <a:ext uri="{A12FA001-AC4F-418D-AE19-62706E023703}">
                      <ahyp:hlinkClr xmlns:ahyp="http://schemas.microsoft.com/office/drawing/2018/hyperlinkcolor" val="tx"/>
                    </a:ext>
                  </a:extLst>
                </a:hlinkClick>
              </a:rPr>
              <a:t>common STIs</a:t>
            </a:r>
            <a:r>
              <a:rPr lang="en-GB" sz="1800" dirty="0"/>
              <a:t>:</a:t>
            </a:r>
            <a:endParaRPr sz="1800" dirty="0"/>
          </a:p>
          <a:p>
            <a:pPr marL="457200" lvl="0" indent="-342900" algn="l" rtl="0">
              <a:spcBef>
                <a:spcPts val="1000"/>
              </a:spcBef>
              <a:spcAft>
                <a:spcPts val="0"/>
              </a:spcAft>
              <a:buSzPts val="1800"/>
              <a:buChar char="●"/>
            </a:pPr>
            <a:r>
              <a:rPr lang="en-GB" sz="1800" b="1" dirty="0"/>
              <a:t>bacterial</a:t>
            </a:r>
            <a:r>
              <a:rPr lang="en-GB" sz="1800" dirty="0"/>
              <a:t> - chlamydia, gonorrhoea, syphilis </a:t>
            </a:r>
            <a:endParaRPr sz="1800" dirty="0"/>
          </a:p>
          <a:p>
            <a:pPr marL="457200" lvl="0" indent="-342900" algn="l" rtl="0">
              <a:spcBef>
                <a:spcPts val="0"/>
              </a:spcBef>
              <a:spcAft>
                <a:spcPts val="0"/>
              </a:spcAft>
              <a:buSzPts val="1800"/>
              <a:buChar char="●"/>
            </a:pPr>
            <a:r>
              <a:rPr lang="en-GB" sz="1800" b="1" dirty="0"/>
              <a:t>viral</a:t>
            </a:r>
            <a:r>
              <a:rPr lang="en-GB" sz="1800" dirty="0"/>
              <a:t> - HIV, herpes, warts </a:t>
            </a:r>
            <a:endParaRPr sz="1800" dirty="0"/>
          </a:p>
          <a:p>
            <a:pPr marL="457200" lvl="0" indent="-342900" algn="l" rtl="0">
              <a:spcBef>
                <a:spcPts val="0"/>
              </a:spcBef>
              <a:spcAft>
                <a:spcPts val="0"/>
              </a:spcAft>
              <a:buSzPts val="1800"/>
              <a:buChar char="●"/>
            </a:pPr>
            <a:r>
              <a:rPr lang="en-GB" sz="1800" b="1" dirty="0"/>
              <a:t>parasitic</a:t>
            </a:r>
            <a:r>
              <a:rPr lang="en-GB" sz="1800" dirty="0"/>
              <a:t> - pubic lice, trichomonas </a:t>
            </a:r>
            <a:endParaRPr sz="1800" dirty="0"/>
          </a:p>
          <a:p>
            <a:pPr marL="0" lvl="0" indent="0" algn="l" rtl="0">
              <a:spcBef>
                <a:spcPts val="1600"/>
              </a:spcBef>
              <a:spcAft>
                <a:spcPts val="0"/>
              </a:spcAft>
              <a:buNone/>
            </a:pPr>
            <a:r>
              <a:rPr lang="en-GB" sz="1800" dirty="0"/>
              <a:t>Symptoms of STIs can include:</a:t>
            </a:r>
            <a:endParaRPr sz="1800" dirty="0"/>
          </a:p>
          <a:p>
            <a:pPr marL="457200" lvl="0" indent="-342900" algn="l" rtl="0">
              <a:spcBef>
                <a:spcPts val="1000"/>
              </a:spcBef>
              <a:spcAft>
                <a:spcPts val="0"/>
              </a:spcAft>
              <a:buSzPts val="1800"/>
              <a:buChar char="●"/>
            </a:pPr>
            <a:r>
              <a:rPr lang="en-GB" sz="1800" dirty="0"/>
              <a:t>unusual discharge from vagina, penis or anus</a:t>
            </a:r>
            <a:endParaRPr sz="1800" dirty="0"/>
          </a:p>
          <a:p>
            <a:pPr marL="457200" lvl="0" indent="-342900" algn="l" rtl="0">
              <a:spcBef>
                <a:spcPts val="0"/>
              </a:spcBef>
              <a:spcAft>
                <a:spcPts val="0"/>
              </a:spcAft>
              <a:buSzPts val="1800"/>
              <a:buChar char="●"/>
            </a:pPr>
            <a:r>
              <a:rPr lang="en-GB" sz="1800" dirty="0"/>
              <a:t>pain when urinating or having sex</a:t>
            </a:r>
            <a:endParaRPr sz="1800" dirty="0"/>
          </a:p>
          <a:p>
            <a:pPr marL="457200" lvl="0" indent="-342900" algn="l" rtl="0">
              <a:spcBef>
                <a:spcPts val="0"/>
              </a:spcBef>
              <a:spcAft>
                <a:spcPts val="0"/>
              </a:spcAft>
              <a:buSzPts val="1800"/>
              <a:buChar char="●"/>
            </a:pPr>
            <a:r>
              <a:rPr lang="en-GB" sz="1800" dirty="0"/>
              <a:t>pain in abdomen, pelvis or testicle</a:t>
            </a:r>
            <a:endParaRPr sz="1800" dirty="0"/>
          </a:p>
          <a:p>
            <a:pPr marL="457200" lvl="0" indent="-342900" algn="l" rtl="0">
              <a:spcBef>
                <a:spcPts val="0"/>
              </a:spcBef>
              <a:spcAft>
                <a:spcPts val="0"/>
              </a:spcAft>
              <a:buSzPts val="1800"/>
              <a:buChar char="●"/>
            </a:pPr>
            <a:r>
              <a:rPr lang="en-GB" sz="1800" dirty="0"/>
              <a:t>rashes, lumps or itching in the genitals or anus</a:t>
            </a:r>
            <a:endParaRPr sz="1800" dirty="0"/>
          </a:p>
          <a:p>
            <a:pPr marL="0" lvl="0" indent="0" algn="l" rtl="0">
              <a:spcBef>
                <a:spcPts val="1600"/>
              </a:spcBef>
              <a:spcAft>
                <a:spcPts val="0"/>
              </a:spcAft>
              <a:buNone/>
            </a:pPr>
            <a:r>
              <a:rPr lang="en-GB" sz="1800" dirty="0"/>
              <a:t>People can also have symptoms in other parts of their body, or no symptoms at all.</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40" name="Google Shape;740;p109"/>
          <p:cNvSpPr txBox="1"/>
          <p:nvPr/>
        </p:nvSpPr>
        <p:spPr>
          <a:xfrm>
            <a:off x="6178800" y="216425"/>
            <a:ext cx="2695200" cy="18537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about the prevalence of some STIs, the impact they can have on those who contract them and key facts about treatment.</a:t>
            </a:r>
            <a:endParaRPr sz="1600" dirty="0">
              <a:solidFill>
                <a:schemeClr val="tx1"/>
              </a:solidFill>
            </a:endParaRPr>
          </a:p>
        </p:txBody>
      </p:sp>
      <p:sp>
        <p:nvSpPr>
          <p:cNvPr id="742" name="Google Shape;742;p109"/>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41" name="Google Shape;741;p109"/>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71</a:t>
            </a:fld>
            <a:endParaRPr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Shape 746"/>
        <p:cNvGrpSpPr/>
        <p:nvPr/>
      </p:nvGrpSpPr>
      <p:grpSpPr>
        <a:xfrm>
          <a:off x="0" y="0"/>
          <a:ext cx="0" cy="0"/>
          <a:chOff x="0" y="0"/>
          <a:chExt cx="0" cy="0"/>
        </a:xfrm>
      </p:grpSpPr>
      <p:sp>
        <p:nvSpPr>
          <p:cNvPr id="747" name="Google Shape;747;p110"/>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STI help and testing</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r>
              <a:rPr lang="en-GB" dirty="0">
                <a:solidFill>
                  <a:srgbClr val="073763"/>
                </a:solidFill>
              </a:rPr>
              <a:t> </a:t>
            </a:r>
            <a:endParaRPr dirty="0">
              <a:solidFill>
                <a:srgbClr val="073763"/>
              </a:solidFill>
            </a:endParaRPr>
          </a:p>
        </p:txBody>
      </p:sp>
      <p:sp>
        <p:nvSpPr>
          <p:cNvPr id="748" name="Google Shape;748;p110"/>
          <p:cNvSpPr txBox="1">
            <a:spLocks noGrp="1"/>
          </p:cNvSpPr>
          <p:nvPr>
            <p:ph type="body" idx="1"/>
          </p:nvPr>
        </p:nvSpPr>
        <p:spPr>
          <a:xfrm>
            <a:off x="270000" y="789125"/>
            <a:ext cx="58551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Emphasise that people should seek help and testing if they are concerned about STIs. For example: </a:t>
            </a:r>
            <a:endParaRPr sz="1800" dirty="0"/>
          </a:p>
          <a:p>
            <a:pPr marL="457200" lvl="0" indent="-342900" algn="l" rtl="0">
              <a:spcBef>
                <a:spcPts val="1600"/>
              </a:spcBef>
              <a:spcAft>
                <a:spcPts val="0"/>
              </a:spcAft>
              <a:buSzPts val="1800"/>
              <a:buChar char="●"/>
            </a:pPr>
            <a:r>
              <a:rPr lang="en-GB" sz="1800" dirty="0"/>
              <a:t>they have symptoms of an STI</a:t>
            </a:r>
            <a:endParaRPr sz="1800" dirty="0"/>
          </a:p>
          <a:p>
            <a:pPr marL="457200" lvl="0" indent="-342900" algn="l" rtl="0">
              <a:spcBef>
                <a:spcPts val="0"/>
              </a:spcBef>
              <a:spcAft>
                <a:spcPts val="0"/>
              </a:spcAft>
              <a:buSzPts val="1800"/>
              <a:buChar char="●"/>
            </a:pPr>
            <a:r>
              <a:rPr lang="en-GB" sz="1800" dirty="0"/>
              <a:t>a current or previous sexual partner has symptoms of an STI</a:t>
            </a:r>
            <a:endParaRPr sz="1800" dirty="0"/>
          </a:p>
          <a:p>
            <a:pPr marL="457200" lvl="0" indent="-342900" algn="l" rtl="0">
              <a:spcBef>
                <a:spcPts val="0"/>
              </a:spcBef>
              <a:spcAft>
                <a:spcPts val="0"/>
              </a:spcAft>
              <a:buSzPts val="1800"/>
              <a:buChar char="●"/>
            </a:pPr>
            <a:r>
              <a:rPr lang="en-GB" sz="1800" dirty="0"/>
              <a:t>they are worried after having sex without a condom</a:t>
            </a:r>
            <a:endParaRPr sz="1800" dirty="0"/>
          </a:p>
          <a:p>
            <a:pPr marL="457200" lvl="0" indent="-342900" algn="l" rtl="0">
              <a:spcBef>
                <a:spcPts val="0"/>
              </a:spcBef>
              <a:spcAft>
                <a:spcPts val="0"/>
              </a:spcAft>
              <a:buSzPts val="1800"/>
              <a:buChar char="●"/>
            </a:pPr>
            <a:r>
              <a:rPr lang="en-GB" sz="1800" dirty="0"/>
              <a:t>they want to reduce their risk of getting an STI</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49" name="Google Shape;749;p110"/>
          <p:cNvSpPr txBox="1"/>
          <p:nvPr/>
        </p:nvSpPr>
        <p:spPr>
          <a:xfrm>
            <a:off x="6178800" y="216425"/>
            <a:ext cx="2695200" cy="18537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about the prevalence of some STIs, the impact they can have on those who contract them and key facts about treatment.</a:t>
            </a:r>
            <a:endParaRPr sz="1600" dirty="0">
              <a:solidFill>
                <a:schemeClr val="tx1"/>
              </a:solidFill>
            </a:endParaRPr>
          </a:p>
        </p:txBody>
      </p:sp>
      <p:sp>
        <p:nvSpPr>
          <p:cNvPr id="751" name="Google Shape;751;p110"/>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50" name="Google Shape;750;p110"/>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72</a:t>
            </a:fld>
            <a:endParaRPr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Shape 755"/>
        <p:cNvGrpSpPr/>
        <p:nvPr/>
      </p:nvGrpSpPr>
      <p:grpSpPr>
        <a:xfrm>
          <a:off x="0" y="0"/>
          <a:ext cx="0" cy="0"/>
          <a:chOff x="0" y="0"/>
          <a:chExt cx="0" cy="0"/>
        </a:xfrm>
      </p:grpSpPr>
      <p:sp>
        <p:nvSpPr>
          <p:cNvPr id="756" name="Google Shape;756;p111"/>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STI treatment</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57" name="Google Shape;757;p111"/>
          <p:cNvSpPr txBox="1">
            <a:spLocks noGrp="1"/>
          </p:cNvSpPr>
          <p:nvPr>
            <p:ph type="body" idx="1"/>
          </p:nvPr>
        </p:nvSpPr>
        <p:spPr>
          <a:xfrm>
            <a:off x="270000" y="789125"/>
            <a:ext cx="58551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there are effective treatments for many STIs:</a:t>
            </a:r>
            <a:endParaRPr sz="1800" dirty="0"/>
          </a:p>
          <a:p>
            <a:pPr marL="457200" lvl="0" indent="-342900" algn="l" rtl="0">
              <a:spcBef>
                <a:spcPts val="1600"/>
              </a:spcBef>
              <a:spcAft>
                <a:spcPts val="0"/>
              </a:spcAft>
              <a:buSzPts val="1800"/>
              <a:buChar char="●"/>
            </a:pPr>
            <a:r>
              <a:rPr lang="en-GB" sz="1800" b="1" dirty="0"/>
              <a:t>bacterial</a:t>
            </a:r>
            <a:r>
              <a:rPr lang="en-GB" sz="1800" dirty="0"/>
              <a:t> - chlamydia, gonorrhoea, syphilis (can usually be cured with antibiotics) </a:t>
            </a:r>
            <a:endParaRPr sz="1800" dirty="0"/>
          </a:p>
          <a:p>
            <a:pPr marL="457200" lvl="0" indent="-342900" algn="l" rtl="0">
              <a:spcBef>
                <a:spcPts val="0"/>
              </a:spcBef>
              <a:spcAft>
                <a:spcPts val="0"/>
              </a:spcAft>
              <a:buSzPts val="1800"/>
              <a:buChar char="●"/>
            </a:pPr>
            <a:r>
              <a:rPr lang="en-GB" sz="1800" b="1" dirty="0"/>
              <a:t>viral</a:t>
            </a:r>
            <a:r>
              <a:rPr lang="en-GB" sz="1800" dirty="0"/>
              <a:t> - HIV, herpes, warts (symptoms can be managed with treatment)</a:t>
            </a:r>
            <a:endParaRPr sz="1800" dirty="0"/>
          </a:p>
          <a:p>
            <a:pPr marL="457200" lvl="0" indent="-342900" algn="l" rtl="0">
              <a:spcBef>
                <a:spcPts val="0"/>
              </a:spcBef>
              <a:spcAft>
                <a:spcPts val="0"/>
              </a:spcAft>
              <a:buSzPts val="1800"/>
              <a:buChar char="●"/>
            </a:pPr>
            <a:r>
              <a:rPr lang="en-GB" sz="1800" b="1" dirty="0"/>
              <a:t>parasitic</a:t>
            </a:r>
            <a:r>
              <a:rPr lang="en-GB" sz="1800" dirty="0"/>
              <a:t> - pubic lice (treated with medicated lotion), trichomonas (treated with antibiotics)</a:t>
            </a:r>
            <a:endParaRPr sz="1800" dirty="0"/>
          </a:p>
          <a:p>
            <a:pPr marL="0" lvl="0" indent="0" algn="l" rtl="0">
              <a:spcBef>
                <a:spcPts val="1600"/>
              </a:spcBef>
              <a:spcAft>
                <a:spcPts val="0"/>
              </a:spcAft>
              <a:buNone/>
            </a:pPr>
            <a:r>
              <a:rPr lang="en-GB" sz="1800" dirty="0"/>
              <a:t>Also teach that someone receiving effective treatment for HIV </a:t>
            </a:r>
            <a:r>
              <a:rPr lang="en-GB" sz="1800" u="sng" dirty="0">
                <a:solidFill>
                  <a:srgbClr val="0000FF"/>
                </a:solidFill>
                <a:hlinkClick r:id="rId3">
                  <a:extLst>
                    <a:ext uri="{A12FA001-AC4F-418D-AE19-62706E023703}">
                      <ahyp:hlinkClr xmlns:ahyp="http://schemas.microsoft.com/office/drawing/2018/hyperlinkcolor" val="tx"/>
                    </a:ext>
                  </a:extLst>
                </a:hlinkClick>
              </a:rPr>
              <a:t>can’t pass it on</a:t>
            </a:r>
            <a:r>
              <a:rPr lang="en-GB" sz="1800" dirty="0">
                <a:solidFill>
                  <a:srgbClr val="0000FF"/>
                </a:solidFill>
              </a:rPr>
              <a:t> </a:t>
            </a:r>
            <a:r>
              <a:rPr lang="en-GB" sz="1800" dirty="0"/>
              <a:t>to a partner through sex (other STIs could be passed on).</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58" name="Google Shape;758;p111"/>
          <p:cNvSpPr txBox="1"/>
          <p:nvPr/>
        </p:nvSpPr>
        <p:spPr>
          <a:xfrm>
            <a:off x="6178800" y="216425"/>
            <a:ext cx="2695200" cy="18537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about the prevalence of some STIs, the impact they can have on those who contract them and key facts about treatment.</a:t>
            </a:r>
            <a:endParaRPr sz="1600" dirty="0">
              <a:solidFill>
                <a:schemeClr val="tx1"/>
              </a:solidFill>
            </a:endParaRPr>
          </a:p>
        </p:txBody>
      </p:sp>
      <p:sp>
        <p:nvSpPr>
          <p:cNvPr id="760" name="Google Shape;760;p111"/>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59" name="Google Shape;759;p111"/>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73</a:t>
            </a:fld>
            <a:endParaRPr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Shape 764"/>
        <p:cNvGrpSpPr/>
        <p:nvPr/>
      </p:nvGrpSpPr>
      <p:grpSpPr>
        <a:xfrm>
          <a:off x="0" y="0"/>
          <a:ext cx="0" cy="0"/>
          <a:chOff x="0" y="0"/>
          <a:chExt cx="0" cy="0"/>
        </a:xfrm>
      </p:grpSpPr>
      <p:sp>
        <p:nvSpPr>
          <p:cNvPr id="765" name="Google Shape;765;p112"/>
          <p:cNvSpPr txBox="1">
            <a:spLocks noGrp="1"/>
          </p:cNvSpPr>
          <p:nvPr>
            <p:ph type="title"/>
          </p:nvPr>
        </p:nvSpPr>
        <p:spPr>
          <a:xfrm>
            <a:off x="325650" y="2150850"/>
            <a:ext cx="84927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Contraception and sexual health advice</a:t>
            </a:r>
            <a:endParaRPr dirty="0">
              <a:solidFill>
                <a:schemeClr val="accent1"/>
              </a:solidFill>
            </a:endParaRPr>
          </a:p>
        </p:txBody>
      </p:sp>
      <p:sp>
        <p:nvSpPr>
          <p:cNvPr id="766" name="Google Shape;766;p11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74</a:t>
            </a:fld>
            <a:endParaRPr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Shape 770"/>
        <p:cNvGrpSpPr/>
        <p:nvPr/>
      </p:nvGrpSpPr>
      <p:grpSpPr>
        <a:xfrm>
          <a:off x="0" y="0"/>
          <a:ext cx="0" cy="0"/>
          <a:chOff x="0" y="0"/>
          <a:chExt cx="0" cy="0"/>
        </a:xfrm>
      </p:grpSpPr>
      <p:sp>
        <p:nvSpPr>
          <p:cNvPr id="771" name="Google Shape;771;p113"/>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Right to sexual health services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72" name="Google Shape;772;p113"/>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everyone, regardless of age, has the </a:t>
            </a:r>
            <a:r>
              <a:rPr lang="en-GB" sz="1800" u="sng" dirty="0">
                <a:solidFill>
                  <a:srgbClr val="0000FF"/>
                </a:solidFill>
                <a:hlinkClick r:id="rId3">
                  <a:extLst>
                    <a:ext uri="{A12FA001-AC4F-418D-AE19-62706E023703}">
                      <ahyp:hlinkClr xmlns:ahyp="http://schemas.microsoft.com/office/drawing/2018/hyperlinkcolor" val="tx"/>
                    </a:ext>
                  </a:extLst>
                </a:hlinkClick>
              </a:rPr>
              <a:t>right to free confidential sexual health advice and services</a:t>
            </a:r>
            <a:r>
              <a:rPr lang="en-GB" sz="1800" dirty="0"/>
              <a:t>, including contraception, from a GP, sexual health clinic, NHS drop in centre or even A&amp;E. </a:t>
            </a:r>
            <a:endParaRPr sz="1800" dirty="0"/>
          </a:p>
          <a:p>
            <a:pPr marL="0" lvl="0" indent="0" algn="l" rtl="0">
              <a:spcBef>
                <a:spcPts val="1600"/>
              </a:spcBef>
              <a:spcAft>
                <a:spcPts val="0"/>
              </a:spcAft>
              <a:buNone/>
            </a:pPr>
            <a:r>
              <a:rPr lang="en-GB" sz="1800" dirty="0"/>
              <a:t>Anyone can use such services, as long as the health professional believes the individual is ‘competent’ to make decisions about medical care. Health professionals will encourage young people to talk to a parent/carer but will not breach confidentiality unless there is risk of harm.</a:t>
            </a:r>
            <a:endParaRPr sz="1800" dirty="0"/>
          </a:p>
          <a:p>
            <a:pPr marL="0" lvl="0" indent="0" algn="l" rtl="0">
              <a:spcBef>
                <a:spcPts val="1600"/>
              </a:spcBef>
              <a:spcAft>
                <a:spcPts val="0"/>
              </a:spcAft>
              <a:buClr>
                <a:schemeClr val="dk1"/>
              </a:buClr>
              <a:buSzPts val="1100"/>
              <a:buFont typeface="Arial"/>
              <a:buNone/>
            </a:pPr>
            <a:r>
              <a:rPr lang="en-GB" sz="1800" dirty="0"/>
              <a:t>Explain also that some people choose not to use contraception because of their personal beliefs.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73" name="Google Shape;773;p113"/>
          <p:cNvSpPr txBox="1"/>
          <p:nvPr/>
        </p:nvSpPr>
        <p:spPr>
          <a:xfrm>
            <a:off x="6178800" y="216425"/>
            <a:ext cx="2695200" cy="18537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to get further advice, including how and where to access confidential sexual and reproductive health advice and treatment.</a:t>
            </a:r>
            <a:endParaRPr sz="1600" dirty="0">
              <a:solidFill>
                <a:schemeClr val="tx1"/>
              </a:solidFill>
            </a:endParaRPr>
          </a:p>
        </p:txBody>
      </p:sp>
      <p:sp>
        <p:nvSpPr>
          <p:cNvPr id="775" name="Google Shape;775;p113"/>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74" name="Google Shape;774;p113"/>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75</a:t>
            </a:fld>
            <a:endParaRPr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Shape 779"/>
        <p:cNvGrpSpPr/>
        <p:nvPr/>
      </p:nvGrpSpPr>
      <p:grpSpPr>
        <a:xfrm>
          <a:off x="0" y="0"/>
          <a:ext cx="0" cy="0"/>
          <a:chOff x="0" y="0"/>
          <a:chExt cx="0" cy="0"/>
        </a:xfrm>
      </p:grpSpPr>
      <p:sp>
        <p:nvSpPr>
          <p:cNvPr id="780" name="Google Shape;780;p114"/>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Contraception</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81" name="Google Shape;781;p114"/>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there are different ‘contraceptives’ people can use. Explain that:</a:t>
            </a:r>
            <a:endParaRPr sz="1800" dirty="0"/>
          </a:p>
          <a:p>
            <a:pPr marL="457200" lvl="0" indent="-342900" algn="l" rtl="0">
              <a:spcBef>
                <a:spcPts val="1600"/>
              </a:spcBef>
              <a:spcAft>
                <a:spcPts val="0"/>
              </a:spcAft>
              <a:buSzPts val="1800"/>
              <a:buChar char="●"/>
            </a:pPr>
            <a:r>
              <a:rPr lang="en-GB" sz="1800" dirty="0"/>
              <a:t>all contraceptives reduce the risk of pregnancy, but some are more effective than others</a:t>
            </a:r>
            <a:endParaRPr sz="1800" dirty="0"/>
          </a:p>
          <a:p>
            <a:pPr marL="457200" lvl="0" indent="-342900" algn="l" rtl="0">
              <a:spcBef>
                <a:spcPts val="0"/>
              </a:spcBef>
              <a:spcAft>
                <a:spcPts val="0"/>
              </a:spcAft>
              <a:buSzPts val="1800"/>
              <a:buChar char="●"/>
            </a:pPr>
            <a:r>
              <a:rPr lang="en-GB" sz="1800" dirty="0"/>
              <a:t>only one contraceptive (condom) also protects people from STIs </a:t>
            </a:r>
            <a:endParaRPr sz="1800" dirty="0"/>
          </a:p>
          <a:p>
            <a:pPr marL="457200" lvl="0" indent="-342900" algn="l" rtl="0">
              <a:spcBef>
                <a:spcPts val="0"/>
              </a:spcBef>
              <a:spcAft>
                <a:spcPts val="0"/>
              </a:spcAft>
              <a:buSzPts val="1800"/>
              <a:buChar char="●"/>
            </a:pPr>
            <a:r>
              <a:rPr lang="en-GB" sz="1800" dirty="0"/>
              <a:t>no contraceptive method is 100% effective but using them properly makes a big difference</a:t>
            </a:r>
            <a:endParaRPr sz="1800" dirty="0"/>
          </a:p>
          <a:p>
            <a:pPr marL="0" lvl="0" indent="0" algn="l" rtl="0">
              <a:spcBef>
                <a:spcPts val="1600"/>
              </a:spcBef>
              <a:spcAft>
                <a:spcPts val="0"/>
              </a:spcAft>
              <a:buNone/>
            </a:pPr>
            <a:r>
              <a:rPr lang="en-GB" sz="1800" dirty="0"/>
              <a:t>Explain the science behind ‘hormonal contraception’ (e.g. it is a type of medicine that changes ‘instructions’ to the body and can stop an egg from being released).</a:t>
            </a:r>
            <a:endParaRPr sz="1800" dirty="0"/>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82" name="Google Shape;782;p114"/>
          <p:cNvSpPr txBox="1"/>
          <p:nvPr/>
        </p:nvSpPr>
        <p:spPr>
          <a:xfrm>
            <a:off x="6178800" y="216425"/>
            <a:ext cx="2695200" cy="15396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about the full range of contraceptive choices, efficacy and options available.</a:t>
            </a:r>
            <a:endParaRPr sz="1600" dirty="0">
              <a:solidFill>
                <a:schemeClr val="tx1"/>
              </a:solidFill>
            </a:endParaRPr>
          </a:p>
        </p:txBody>
      </p:sp>
      <p:sp>
        <p:nvSpPr>
          <p:cNvPr id="784" name="Google Shape;784;p114"/>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83" name="Google Shape;783;p114"/>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76</a:t>
            </a:fld>
            <a:endParaRPr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Shape 788"/>
        <p:cNvGrpSpPr/>
        <p:nvPr/>
      </p:nvGrpSpPr>
      <p:grpSpPr>
        <a:xfrm>
          <a:off x="0" y="0"/>
          <a:ext cx="0" cy="0"/>
          <a:chOff x="0" y="0"/>
          <a:chExt cx="0" cy="0"/>
        </a:xfrm>
      </p:grpSpPr>
      <p:sp>
        <p:nvSpPr>
          <p:cNvPr id="789" name="Google Shape;789;p115"/>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Contraceptive choices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90" name="Google Shape;790;p115"/>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the </a:t>
            </a:r>
            <a:r>
              <a:rPr lang="en-GB" sz="1800" u="sng" dirty="0">
                <a:solidFill>
                  <a:srgbClr val="0000FF"/>
                </a:solidFill>
                <a:hlinkClick r:id="rId3">
                  <a:extLst>
                    <a:ext uri="{A12FA001-AC4F-418D-AE19-62706E023703}">
                      <ahyp:hlinkClr xmlns:ahyp="http://schemas.microsoft.com/office/drawing/2018/hyperlinkcolor" val="tx"/>
                    </a:ext>
                  </a:extLst>
                </a:hlinkClick>
              </a:rPr>
              <a:t>full range of contraceptive choices</a:t>
            </a:r>
            <a:r>
              <a:rPr lang="en-GB" sz="1800" dirty="0">
                <a:solidFill>
                  <a:srgbClr val="0000FF"/>
                </a:solidFill>
              </a:rPr>
              <a:t> </a:t>
            </a:r>
            <a:r>
              <a:rPr lang="en-GB" sz="1800" dirty="0"/>
              <a:t>(e.g. pills, injection, patch, ring, implants, coil and condoms), including:</a:t>
            </a:r>
            <a:endParaRPr sz="1800" dirty="0"/>
          </a:p>
          <a:p>
            <a:pPr marL="457200" lvl="0" indent="-342900" algn="l" rtl="0">
              <a:spcBef>
                <a:spcPts val="1600"/>
              </a:spcBef>
              <a:spcAft>
                <a:spcPts val="0"/>
              </a:spcAft>
              <a:buSzPts val="1800"/>
              <a:buChar char="●"/>
            </a:pPr>
            <a:r>
              <a:rPr lang="en-GB" sz="1800" dirty="0"/>
              <a:t>how the different types work, and why they sometimes do not work (e.g. taking pills inconsistently, a condom splitting)</a:t>
            </a:r>
            <a:endParaRPr sz="1800" dirty="0"/>
          </a:p>
          <a:p>
            <a:pPr marL="457200" lvl="0" indent="-342900" algn="l" rtl="0">
              <a:spcBef>
                <a:spcPts val="0"/>
              </a:spcBef>
              <a:spcAft>
                <a:spcPts val="0"/>
              </a:spcAft>
              <a:buSzPts val="1800"/>
              <a:buChar char="●"/>
            </a:pPr>
            <a:r>
              <a:rPr lang="en-GB" sz="1800" dirty="0"/>
              <a:t>when to use them to be protected (e.g. taking pill every day, 3-month injection, using condoms every time you have sex)</a:t>
            </a:r>
            <a:endParaRPr sz="1800" dirty="0"/>
          </a:p>
          <a:p>
            <a:pPr marL="457200" lvl="0" indent="-342900" algn="l" rtl="0">
              <a:spcBef>
                <a:spcPts val="0"/>
              </a:spcBef>
              <a:spcAft>
                <a:spcPts val="0"/>
              </a:spcAft>
              <a:buSzPts val="1800"/>
              <a:buChar char="●"/>
            </a:pPr>
            <a:r>
              <a:rPr lang="en-GB" sz="1800" dirty="0"/>
              <a:t>which works best in certain circumstances </a:t>
            </a:r>
            <a:endParaRPr sz="1800" dirty="0"/>
          </a:p>
          <a:p>
            <a:pPr marL="457200" lvl="0" indent="-342900" algn="l" rtl="0">
              <a:spcBef>
                <a:spcPts val="0"/>
              </a:spcBef>
              <a:spcAft>
                <a:spcPts val="0"/>
              </a:spcAft>
              <a:buSzPts val="1800"/>
              <a:buChar char="●"/>
            </a:pPr>
            <a:r>
              <a:rPr lang="en-GB" sz="1800" dirty="0"/>
              <a:t>why people choose different methods (health, lifestyle)</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91" name="Google Shape;791;p115"/>
          <p:cNvSpPr txBox="1"/>
          <p:nvPr/>
        </p:nvSpPr>
        <p:spPr>
          <a:xfrm>
            <a:off x="6178800" y="216425"/>
            <a:ext cx="2695200" cy="15396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about the full range of contraceptive choices, efficacy and options available.</a:t>
            </a:r>
            <a:endParaRPr sz="1600" dirty="0">
              <a:solidFill>
                <a:schemeClr val="tx1"/>
              </a:solidFill>
            </a:endParaRPr>
          </a:p>
        </p:txBody>
      </p:sp>
      <p:sp>
        <p:nvSpPr>
          <p:cNvPr id="793" name="Google Shape;793;p115"/>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92" name="Google Shape;792;p115"/>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77</a:t>
            </a:fld>
            <a:endParaRPr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97"/>
        <p:cNvGrpSpPr/>
        <p:nvPr/>
      </p:nvGrpSpPr>
      <p:grpSpPr>
        <a:xfrm>
          <a:off x="0" y="0"/>
          <a:ext cx="0" cy="0"/>
          <a:chOff x="0" y="0"/>
          <a:chExt cx="0" cy="0"/>
        </a:xfrm>
      </p:grpSpPr>
      <p:sp>
        <p:nvSpPr>
          <p:cNvPr id="798" name="Google Shape;798;p116"/>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Emergency contraception</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99" name="Google Shape;799;p116"/>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about ‘emergency contraception’, </a:t>
            </a:r>
            <a:br>
              <a:rPr lang="en-GB" sz="1800" dirty="0"/>
            </a:br>
            <a:r>
              <a:rPr lang="en-GB" sz="1800" dirty="0"/>
              <a:t>such as:</a:t>
            </a:r>
            <a:endParaRPr sz="1800" dirty="0"/>
          </a:p>
          <a:p>
            <a:pPr marL="457200" lvl="0" indent="-342900" algn="l" rtl="0">
              <a:spcBef>
                <a:spcPts val="1600"/>
              </a:spcBef>
              <a:spcAft>
                <a:spcPts val="0"/>
              </a:spcAft>
              <a:buSzPts val="1800"/>
              <a:buChar char="●"/>
            </a:pPr>
            <a:r>
              <a:rPr lang="en-GB" sz="1800" dirty="0"/>
              <a:t>emergency coil/IUD </a:t>
            </a:r>
            <a:endParaRPr sz="1800" dirty="0"/>
          </a:p>
          <a:p>
            <a:pPr marL="457200" lvl="0" indent="-342900" algn="l" rtl="0">
              <a:spcBef>
                <a:spcPts val="0"/>
              </a:spcBef>
              <a:spcAft>
                <a:spcPts val="0"/>
              </a:spcAft>
              <a:buSzPts val="1800"/>
              <a:buChar char="●"/>
            </a:pPr>
            <a:r>
              <a:rPr lang="en-GB" sz="1800" dirty="0"/>
              <a:t>emergency pills - 2 types available </a:t>
            </a:r>
            <a:endParaRPr sz="1800" dirty="0"/>
          </a:p>
          <a:p>
            <a:pPr marL="0" lvl="0" indent="0" algn="l" rtl="0">
              <a:spcBef>
                <a:spcPts val="1600"/>
              </a:spcBef>
              <a:spcAft>
                <a:spcPts val="0"/>
              </a:spcAft>
              <a:buNone/>
            </a:pPr>
            <a:r>
              <a:rPr lang="en-GB" sz="1800" dirty="0"/>
              <a:t>Teach the limitations of emergency contraception (e.g. time restrictions). It is also less effective with every day, so people should seek help quickly.</a:t>
            </a:r>
            <a:endParaRPr sz="1800" dirty="0"/>
          </a:p>
          <a:p>
            <a:pPr marL="0" lvl="0" indent="0" algn="l" rtl="0">
              <a:spcBef>
                <a:spcPts val="1600"/>
              </a:spcBef>
              <a:spcAft>
                <a:spcPts val="0"/>
              </a:spcAft>
              <a:buNone/>
            </a:pPr>
            <a:r>
              <a:rPr lang="en-GB" sz="1800" dirty="0"/>
              <a:t>Explain that emergency contraception should not be used as a regular method of contraception and that it does not protect against STIs.</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800" name="Google Shape;800;p116"/>
          <p:cNvSpPr txBox="1"/>
          <p:nvPr/>
        </p:nvSpPr>
        <p:spPr>
          <a:xfrm>
            <a:off x="6178800" y="216425"/>
            <a:ext cx="2695200" cy="15396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about the full range of contraceptive choices, efficacy and options available.</a:t>
            </a:r>
            <a:endParaRPr sz="1600" dirty="0">
              <a:solidFill>
                <a:schemeClr val="tx1"/>
              </a:solidFill>
            </a:endParaRPr>
          </a:p>
        </p:txBody>
      </p:sp>
      <p:sp>
        <p:nvSpPr>
          <p:cNvPr id="802" name="Google Shape;802;p116"/>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801" name="Google Shape;801;p116"/>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78</a:t>
            </a:fld>
            <a:endParaRPr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Shape 806"/>
        <p:cNvGrpSpPr/>
        <p:nvPr/>
      </p:nvGrpSpPr>
      <p:grpSpPr>
        <a:xfrm>
          <a:off x="0" y="0"/>
          <a:ext cx="0" cy="0"/>
          <a:chOff x="0" y="0"/>
          <a:chExt cx="0" cy="0"/>
        </a:xfrm>
      </p:grpSpPr>
      <p:sp>
        <p:nvSpPr>
          <p:cNvPr id="807" name="Google Shape;807;p117"/>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Using condoms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808" name="Google Shape;808;p117"/>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the facts about condoms, including that they:</a:t>
            </a:r>
            <a:endParaRPr sz="1800" dirty="0"/>
          </a:p>
          <a:p>
            <a:pPr marL="457200" lvl="0" indent="-342900" algn="l" rtl="0">
              <a:spcBef>
                <a:spcPts val="1600"/>
              </a:spcBef>
              <a:spcAft>
                <a:spcPts val="0"/>
              </a:spcAft>
              <a:buSzPts val="1800"/>
              <a:buChar char="●"/>
            </a:pPr>
            <a:r>
              <a:rPr lang="en-GB" sz="1800" dirty="0"/>
              <a:t>protect against STIs and pregnancy (unlike other contraceptives) by keeping body fluids separate</a:t>
            </a:r>
            <a:endParaRPr sz="1800" dirty="0"/>
          </a:p>
          <a:p>
            <a:pPr marL="457200" lvl="0" indent="-342900" algn="l" rtl="0">
              <a:spcBef>
                <a:spcPts val="0"/>
              </a:spcBef>
              <a:spcAft>
                <a:spcPts val="0"/>
              </a:spcAft>
              <a:buSzPts val="1800"/>
              <a:buChar char="●"/>
            </a:pPr>
            <a:r>
              <a:rPr lang="en-GB" sz="1800" dirty="0"/>
              <a:t>can be used at the same time as other contraceptives</a:t>
            </a:r>
            <a:endParaRPr sz="1800" dirty="0"/>
          </a:p>
          <a:p>
            <a:pPr marL="457200" lvl="0" indent="-342900" algn="l" rtl="0">
              <a:spcBef>
                <a:spcPts val="0"/>
              </a:spcBef>
              <a:spcAft>
                <a:spcPts val="0"/>
              </a:spcAft>
              <a:buSzPts val="1800"/>
              <a:buChar char="●"/>
            </a:pPr>
            <a:r>
              <a:rPr lang="en-GB" sz="1800" dirty="0"/>
              <a:t>are very effective if the right size is chosen and if used correctly</a:t>
            </a:r>
            <a:endParaRPr sz="1800" dirty="0"/>
          </a:p>
          <a:p>
            <a:pPr marL="457200" lvl="0" indent="-342900" algn="l" rtl="0">
              <a:spcBef>
                <a:spcPts val="0"/>
              </a:spcBef>
              <a:spcAft>
                <a:spcPts val="0"/>
              </a:spcAft>
              <a:buSzPts val="1800"/>
              <a:buChar char="●"/>
            </a:pPr>
            <a:r>
              <a:rPr lang="en-GB" sz="1800" dirty="0"/>
              <a:t>sometimes do not work (e.g. could split, fall off) - explain how to minimise risks if this happens</a:t>
            </a:r>
            <a:endParaRPr sz="1800" dirty="0"/>
          </a:p>
          <a:p>
            <a:pPr marL="457200" lvl="0" indent="-342900" algn="l" rtl="0">
              <a:spcBef>
                <a:spcPts val="0"/>
              </a:spcBef>
              <a:spcAft>
                <a:spcPts val="0"/>
              </a:spcAft>
              <a:buSzPts val="1800"/>
              <a:buChar char="●"/>
            </a:pPr>
            <a:r>
              <a:rPr lang="en-GB" sz="1800" dirty="0"/>
              <a:t>have an ‘expiration date’ and what this means </a:t>
            </a:r>
            <a:endParaRPr sz="1800" dirty="0"/>
          </a:p>
          <a:p>
            <a:pPr marL="457200" lvl="0" indent="-342900" algn="l" rtl="0">
              <a:spcBef>
                <a:spcPts val="0"/>
              </a:spcBef>
              <a:spcAft>
                <a:spcPts val="0"/>
              </a:spcAft>
              <a:buSzPts val="1800"/>
              <a:buChar char="●"/>
            </a:pPr>
            <a:r>
              <a:rPr lang="en-GB" sz="1800" dirty="0"/>
              <a:t>should be stored in a cool, dry place or could be damaged</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809" name="Google Shape;809;p117"/>
          <p:cNvSpPr txBox="1"/>
          <p:nvPr/>
        </p:nvSpPr>
        <p:spPr>
          <a:xfrm>
            <a:off x="6178800" y="216425"/>
            <a:ext cx="2695200" cy="15396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about the full range of contraceptive choices, efficacy and options available.</a:t>
            </a:r>
            <a:endParaRPr sz="1600" dirty="0">
              <a:solidFill>
                <a:schemeClr val="tx1"/>
              </a:solidFill>
            </a:endParaRPr>
          </a:p>
        </p:txBody>
      </p:sp>
      <p:sp>
        <p:nvSpPr>
          <p:cNvPr id="811" name="Google Shape;811;p117"/>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810" name="Google Shape;810;p117"/>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79</a:t>
            </a:fld>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46"/>
          <p:cNvSpPr txBox="1">
            <a:spLocks noGrp="1"/>
          </p:cNvSpPr>
          <p:nvPr>
            <p:ph type="title"/>
          </p:nvPr>
        </p:nvSpPr>
        <p:spPr>
          <a:xfrm>
            <a:off x="270000" y="216425"/>
            <a:ext cx="83295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Progression from primary relationships teaching </a:t>
            </a:r>
            <a:endParaRPr dirty="0"/>
          </a:p>
          <a:p>
            <a:pPr marL="0" lvl="0" indent="0" algn="l" rtl="0">
              <a:spcBef>
                <a:spcPts val="0"/>
              </a:spcBef>
              <a:spcAft>
                <a:spcPts val="0"/>
              </a:spcAft>
              <a:buNone/>
            </a:pPr>
            <a:endParaRPr dirty="0">
              <a:solidFill>
                <a:srgbClr val="073763"/>
              </a:solidFill>
            </a:endParaRPr>
          </a:p>
        </p:txBody>
      </p:sp>
      <p:sp>
        <p:nvSpPr>
          <p:cNvPr id="212" name="Google Shape;212;p46"/>
          <p:cNvSpPr txBox="1">
            <a:spLocks noGrp="1"/>
          </p:cNvSpPr>
          <p:nvPr>
            <p:ph type="body" idx="1"/>
          </p:nvPr>
        </p:nvSpPr>
        <p:spPr>
          <a:xfrm>
            <a:off x="270000" y="2653050"/>
            <a:ext cx="7189800" cy="2158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Schools have flexibility to design and plan age-appropriate subject content based on the statutory guidance. </a:t>
            </a:r>
            <a:endParaRPr sz="1800" dirty="0"/>
          </a:p>
          <a:p>
            <a:pPr marL="0" lvl="0" indent="0" algn="l" rtl="0">
              <a:spcBef>
                <a:spcPts val="1000"/>
              </a:spcBef>
              <a:spcAft>
                <a:spcPts val="0"/>
              </a:spcAft>
              <a:buNone/>
            </a:pPr>
            <a:r>
              <a:rPr lang="en-GB" sz="1800" dirty="0"/>
              <a:t>Using your knowledge of your pupils and school community, you can decide when to introduce subject areas within the secondary phase.</a:t>
            </a:r>
            <a:endParaRPr sz="1800" dirty="0"/>
          </a:p>
          <a:p>
            <a:pPr marL="0" lvl="0" indent="0" algn="l" rtl="0">
              <a:spcBef>
                <a:spcPts val="1600"/>
              </a:spcBef>
              <a:spcAft>
                <a:spcPts val="1600"/>
              </a:spcAft>
              <a:buNone/>
            </a:pPr>
            <a:endParaRPr sz="1800" dirty="0"/>
          </a:p>
        </p:txBody>
      </p:sp>
      <p:sp>
        <p:nvSpPr>
          <p:cNvPr id="213" name="Google Shape;213;p46"/>
          <p:cNvSpPr txBox="1">
            <a:spLocks noGrp="1"/>
          </p:cNvSpPr>
          <p:nvPr>
            <p:ph type="body" idx="1"/>
          </p:nvPr>
        </p:nvSpPr>
        <p:spPr>
          <a:xfrm>
            <a:off x="270000" y="962550"/>
            <a:ext cx="7683000" cy="1690500"/>
          </a:xfrm>
          <a:prstGeom prst="rect">
            <a:avLst/>
          </a:prstGeom>
          <a:solidFill>
            <a:srgbClr val="F3F2F1"/>
          </a:solidFill>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t>STATUTORY GUIDANCE</a:t>
            </a:r>
            <a:br>
              <a:rPr lang="en-GB" sz="1600" b="1" dirty="0"/>
            </a:br>
            <a:r>
              <a:rPr lang="en-GB" sz="1800" dirty="0"/>
              <a:t>RSE should provide clear progression from what is taught in primary school in Relationships Education. Teachers should build on the foundation of Relationships Education and, as pupils grow up, at the appropriate time extend teaching to include intimate relationships. (p25)</a:t>
            </a:r>
            <a:endParaRPr sz="1800" dirty="0"/>
          </a:p>
          <a:p>
            <a:pPr marL="0" lvl="0" indent="0" algn="l" rtl="0">
              <a:spcBef>
                <a:spcPts val="1600"/>
              </a:spcBef>
              <a:spcAft>
                <a:spcPts val="1600"/>
              </a:spcAft>
              <a:buNone/>
            </a:pPr>
            <a:endParaRPr sz="1800" dirty="0"/>
          </a:p>
        </p:txBody>
      </p:sp>
      <p:sp>
        <p:nvSpPr>
          <p:cNvPr id="214" name="Google Shape;214;p4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a:t>
            </a:fld>
            <a:endParaRPr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Shape 815"/>
        <p:cNvGrpSpPr/>
        <p:nvPr/>
      </p:nvGrpSpPr>
      <p:grpSpPr>
        <a:xfrm>
          <a:off x="0" y="0"/>
          <a:ext cx="0" cy="0"/>
          <a:chOff x="0" y="0"/>
          <a:chExt cx="0" cy="0"/>
        </a:xfrm>
      </p:grpSpPr>
      <p:sp>
        <p:nvSpPr>
          <p:cNvPr id="816" name="Google Shape;816;p118"/>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Using condoms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817" name="Google Shape;817;p118"/>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what ‘lubricant’ is and that is sometimes used to prevent condom breakage and make sex more comfortable. </a:t>
            </a:r>
            <a:endParaRPr sz="1800" dirty="0"/>
          </a:p>
          <a:p>
            <a:pPr marL="0" lvl="0" indent="0" algn="l" rtl="0">
              <a:spcBef>
                <a:spcPts val="1600"/>
              </a:spcBef>
              <a:spcAft>
                <a:spcPts val="0"/>
              </a:spcAft>
              <a:buNone/>
            </a:pPr>
            <a:r>
              <a:rPr lang="en-GB" sz="1800" dirty="0"/>
              <a:t>Teach that latex condoms mustn’t be used with oil-based lubricant (damages condoms). People can use a silicone- or water-based lubricant instead.</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818" name="Google Shape;818;p118"/>
          <p:cNvSpPr txBox="1"/>
          <p:nvPr/>
        </p:nvSpPr>
        <p:spPr>
          <a:xfrm>
            <a:off x="6178800" y="216425"/>
            <a:ext cx="2695200" cy="15396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about the full range of contraceptive choices, efficacy and options available.</a:t>
            </a:r>
            <a:endParaRPr sz="1600" dirty="0">
              <a:solidFill>
                <a:schemeClr val="tx1"/>
              </a:solidFill>
            </a:endParaRPr>
          </a:p>
        </p:txBody>
      </p:sp>
      <p:sp>
        <p:nvSpPr>
          <p:cNvPr id="820" name="Google Shape;820;p118"/>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819" name="Google Shape;819;p118"/>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80</a:t>
            </a:fld>
            <a:endParaRPr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Shape 824"/>
        <p:cNvGrpSpPr/>
        <p:nvPr/>
      </p:nvGrpSpPr>
      <p:grpSpPr>
        <a:xfrm>
          <a:off x="0" y="0"/>
          <a:ext cx="0" cy="0"/>
          <a:chOff x="0" y="0"/>
          <a:chExt cx="0" cy="0"/>
        </a:xfrm>
      </p:grpSpPr>
      <p:sp>
        <p:nvSpPr>
          <p:cNvPr id="825" name="Google Shape;825;p119"/>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Condom choice</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826" name="Google Shape;826;p119"/>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condoms are available for free for young people from GPs, health centres, C-Card and other schemes.</a:t>
            </a:r>
            <a:endParaRPr sz="1800" dirty="0"/>
          </a:p>
          <a:p>
            <a:pPr marL="0" lvl="0" indent="0" algn="l" rtl="0">
              <a:spcBef>
                <a:spcPts val="1600"/>
              </a:spcBef>
              <a:spcAft>
                <a:spcPts val="0"/>
              </a:spcAft>
              <a:buNone/>
            </a:pPr>
            <a:r>
              <a:rPr lang="en-GB" sz="1800" dirty="0"/>
              <a:t>Explain that condoms are available:</a:t>
            </a:r>
            <a:endParaRPr sz="1800" dirty="0"/>
          </a:p>
          <a:p>
            <a:pPr marL="457200" lvl="0" indent="-342900" algn="l" rtl="0">
              <a:spcBef>
                <a:spcPts val="1600"/>
              </a:spcBef>
              <a:spcAft>
                <a:spcPts val="0"/>
              </a:spcAft>
              <a:buSzPts val="1800"/>
              <a:buChar char="●"/>
            </a:pPr>
            <a:r>
              <a:rPr lang="en-GB" sz="1800" dirty="0"/>
              <a:t>in latex and non-latex (mention latex allergy)</a:t>
            </a:r>
            <a:endParaRPr sz="1800" dirty="0"/>
          </a:p>
          <a:p>
            <a:pPr marL="457200" lvl="0" indent="-342900" algn="l" rtl="0">
              <a:spcBef>
                <a:spcPts val="0"/>
              </a:spcBef>
              <a:spcAft>
                <a:spcPts val="0"/>
              </a:spcAft>
              <a:buSzPts val="1800"/>
              <a:buChar char="●"/>
            </a:pPr>
            <a:r>
              <a:rPr lang="en-GB" sz="1800" dirty="0"/>
              <a:t>in ‘male’ and ‘female’ types, which work differently:</a:t>
            </a:r>
            <a:endParaRPr sz="1800" dirty="0"/>
          </a:p>
          <a:p>
            <a:pPr marL="914400" lvl="1" indent="-342900" algn="l" rtl="0">
              <a:spcBef>
                <a:spcPts val="0"/>
              </a:spcBef>
              <a:spcAft>
                <a:spcPts val="0"/>
              </a:spcAft>
              <a:buSzPts val="1800"/>
              <a:buChar char="○"/>
            </a:pPr>
            <a:r>
              <a:rPr lang="en-GB" sz="1800" dirty="0">
                <a:solidFill>
                  <a:schemeClr val="tx1"/>
                </a:solidFill>
              </a:rPr>
              <a:t>‘male’ condoms go on the penis</a:t>
            </a:r>
            <a:endParaRPr sz="1800" dirty="0">
              <a:solidFill>
                <a:schemeClr val="tx1"/>
              </a:solidFill>
            </a:endParaRPr>
          </a:p>
          <a:p>
            <a:pPr marL="914400" lvl="1" indent="-342900" algn="l" rtl="0">
              <a:spcBef>
                <a:spcPts val="0"/>
              </a:spcBef>
              <a:spcAft>
                <a:spcPts val="0"/>
              </a:spcAft>
              <a:buSzPts val="1800"/>
              <a:buChar char="○"/>
            </a:pPr>
            <a:r>
              <a:rPr lang="en-GB" sz="1800" dirty="0">
                <a:solidFill>
                  <a:schemeClr val="tx1"/>
                </a:solidFill>
              </a:rPr>
              <a:t>‘female’ condoms (sometimes called femidoms) are put inside the vagina, with a ring that stays outside the body</a:t>
            </a:r>
            <a:endParaRPr sz="1800" dirty="0">
              <a:solidFill>
                <a:schemeClr val="tx1"/>
              </a:solidFill>
            </a:endParaRPr>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827" name="Google Shape;827;p119"/>
          <p:cNvSpPr txBox="1"/>
          <p:nvPr/>
        </p:nvSpPr>
        <p:spPr>
          <a:xfrm>
            <a:off x="6178800" y="216425"/>
            <a:ext cx="2695200" cy="15396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about the full range of contraceptive choices, efficacy and options available.</a:t>
            </a:r>
            <a:br>
              <a:rPr lang="en-GB" sz="1600" i="1" dirty="0">
                <a:solidFill>
                  <a:srgbClr val="595959"/>
                </a:solidFill>
              </a:rPr>
            </a:br>
            <a:br>
              <a:rPr lang="en-GB" sz="1600" i="1" dirty="0">
                <a:solidFill>
                  <a:srgbClr val="595959"/>
                </a:solidFill>
              </a:rPr>
            </a:br>
            <a:br>
              <a:rPr lang="en-GB" sz="1600" i="1" dirty="0">
                <a:solidFill>
                  <a:srgbClr val="595959"/>
                </a:solidFill>
              </a:rPr>
            </a:br>
            <a:endParaRPr sz="1600" i="1" dirty="0">
              <a:solidFill>
                <a:srgbClr val="595959"/>
              </a:solidFill>
            </a:endParaRPr>
          </a:p>
        </p:txBody>
      </p:sp>
      <p:sp>
        <p:nvSpPr>
          <p:cNvPr id="829" name="Google Shape;829;p119"/>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828" name="Google Shape;828;p119"/>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81</a:t>
            </a:fld>
            <a:endParaRPr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Shape 833"/>
        <p:cNvGrpSpPr/>
        <p:nvPr/>
      </p:nvGrpSpPr>
      <p:grpSpPr>
        <a:xfrm>
          <a:off x="0" y="0"/>
          <a:ext cx="0" cy="0"/>
          <a:chOff x="0" y="0"/>
          <a:chExt cx="0" cy="0"/>
        </a:xfrm>
      </p:grpSpPr>
      <p:sp>
        <p:nvSpPr>
          <p:cNvPr id="834" name="Google Shape;834;p120"/>
          <p:cNvSpPr txBox="1">
            <a:spLocks noGrp="1"/>
          </p:cNvSpPr>
          <p:nvPr>
            <p:ph type="title"/>
          </p:nvPr>
        </p:nvSpPr>
        <p:spPr>
          <a:xfrm>
            <a:off x="1747200" y="2150850"/>
            <a:ext cx="58962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Examples of good practice</a:t>
            </a:r>
            <a:endParaRPr dirty="0">
              <a:solidFill>
                <a:srgbClr val="FFFFFF"/>
              </a:solidFill>
            </a:endParaRPr>
          </a:p>
        </p:txBody>
      </p:sp>
      <p:sp>
        <p:nvSpPr>
          <p:cNvPr id="835" name="Google Shape;835;p12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82</a:t>
            </a:fld>
            <a:endParaRPr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Shape 839"/>
        <p:cNvGrpSpPr/>
        <p:nvPr/>
      </p:nvGrpSpPr>
      <p:grpSpPr>
        <a:xfrm>
          <a:off x="0" y="0"/>
          <a:ext cx="0" cy="0"/>
          <a:chOff x="0" y="0"/>
          <a:chExt cx="0" cy="0"/>
        </a:xfrm>
      </p:grpSpPr>
      <p:sp>
        <p:nvSpPr>
          <p:cNvPr id="840" name="Google Shape;840;p121"/>
          <p:cNvSpPr txBox="1">
            <a:spLocks noGrp="1"/>
          </p:cNvSpPr>
          <p:nvPr>
            <p:ph type="title"/>
          </p:nvPr>
        </p:nvSpPr>
        <p:spPr>
          <a:xfrm>
            <a:off x="270000" y="216425"/>
            <a:ext cx="868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Good practice</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841" name="Google Shape;841;p121"/>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GB" dirty="0"/>
              <a:t>The following are just some of the approaches you might consider  when preparing to teach about </a:t>
            </a:r>
            <a:r>
              <a:rPr lang="en-GB" b="1" dirty="0"/>
              <a:t>intimate and sexual relationships, including sexual health</a:t>
            </a:r>
            <a:r>
              <a:rPr lang="en-GB" dirty="0"/>
              <a:t>. </a:t>
            </a:r>
            <a:endParaRPr dirty="0"/>
          </a:p>
          <a:p>
            <a:pPr marL="0" marR="0" lvl="0" indent="0" algn="l" rtl="0">
              <a:lnSpc>
                <a:spcPct val="115000"/>
              </a:lnSpc>
              <a:spcBef>
                <a:spcPts val="1600"/>
              </a:spcBef>
              <a:spcAft>
                <a:spcPts val="0"/>
              </a:spcAft>
              <a:buNone/>
            </a:pPr>
            <a:r>
              <a:rPr lang="en-GB" dirty="0"/>
              <a:t>You will need to adapt these approaches to ensure they are age appropriate and developmentally appropriate for your pupils. </a:t>
            </a:r>
            <a:endParaRPr sz="1800" dirty="0"/>
          </a:p>
          <a:p>
            <a:pPr marL="457200" lvl="0" indent="0" algn="l" rtl="0">
              <a:lnSpc>
                <a:spcPct val="115000"/>
              </a:lnSpc>
              <a:spcBef>
                <a:spcPts val="1600"/>
              </a:spcBef>
              <a:spcAft>
                <a:spcPts val="1600"/>
              </a:spcAft>
              <a:buSzPts val="1400"/>
              <a:buNone/>
            </a:pPr>
            <a:endParaRPr sz="1800" dirty="0"/>
          </a:p>
        </p:txBody>
      </p:sp>
      <p:sp>
        <p:nvSpPr>
          <p:cNvPr id="843" name="Google Shape;843;p121"/>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1" i="0" u="none" strike="noStrike" cap="none" dirty="0">
                <a:solidFill>
                  <a:srgbClr val="FFFFFF"/>
                </a:solidFill>
                <a:latin typeface="Arial"/>
                <a:ea typeface="Arial"/>
                <a:cs typeface="Arial"/>
                <a:sym typeface="Arial"/>
              </a:rPr>
              <a:t>Good practice</a:t>
            </a:r>
            <a:endParaRPr sz="1800" b="1" i="0" u="none" strike="noStrike" cap="none" dirty="0">
              <a:solidFill>
                <a:srgbClr val="FFFFFF"/>
              </a:solidFill>
              <a:latin typeface="Arial"/>
              <a:ea typeface="Arial"/>
              <a:cs typeface="Arial"/>
              <a:sym typeface="Arial"/>
            </a:endParaRPr>
          </a:p>
        </p:txBody>
      </p:sp>
      <p:sp>
        <p:nvSpPr>
          <p:cNvPr id="842" name="Google Shape;842;p121"/>
          <p:cNvSpPr txBox="1">
            <a:spLocks noGrp="1"/>
          </p:cNvSpPr>
          <p:nvPr>
            <p:ph type="sldNum" idx="12"/>
          </p:nvPr>
        </p:nvSpPr>
        <p:spPr>
          <a:xfrm>
            <a:off x="8778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83</a:t>
            </a:fld>
            <a:endParaRPr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Shape 847"/>
        <p:cNvGrpSpPr/>
        <p:nvPr/>
      </p:nvGrpSpPr>
      <p:grpSpPr>
        <a:xfrm>
          <a:off x="0" y="0"/>
          <a:ext cx="0" cy="0"/>
          <a:chOff x="0" y="0"/>
          <a:chExt cx="0" cy="0"/>
        </a:xfrm>
      </p:grpSpPr>
      <p:sp>
        <p:nvSpPr>
          <p:cNvPr id="848" name="Google Shape;848;p122"/>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approaches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849" name="Google Shape;849;p122"/>
          <p:cNvSpPr txBox="1">
            <a:spLocks noGrp="1"/>
          </p:cNvSpPr>
          <p:nvPr>
            <p:ph type="body" idx="1"/>
          </p:nvPr>
        </p:nvSpPr>
        <p:spPr>
          <a:xfrm>
            <a:off x="270000" y="914400"/>
            <a:ext cx="76077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b="1" dirty="0"/>
              <a:t>Ensure the content is taught at the right time</a:t>
            </a:r>
            <a:r>
              <a:rPr lang="en-GB" sz="1800" dirty="0"/>
              <a:t> so that pupils are not lacking the knowledge they need to make informed decisions, and are aware of their legal protections, rights and responsibilities.</a:t>
            </a:r>
            <a:endParaRPr sz="1800" dirty="0"/>
          </a:p>
          <a:p>
            <a:pPr marL="0" lvl="0" indent="0" algn="l" rtl="0">
              <a:spcBef>
                <a:spcPts val="1000"/>
              </a:spcBef>
              <a:spcAft>
                <a:spcPts val="0"/>
              </a:spcAft>
              <a:buNone/>
            </a:pPr>
            <a:r>
              <a:rPr lang="en-GB" sz="1800" b="1" dirty="0"/>
              <a:t>Where schools decide it is appropriate to include LGBT content, the knowledge should be included throughout teaching</a:t>
            </a:r>
            <a:r>
              <a:rPr lang="en-GB" sz="1800" dirty="0"/>
              <a:t> (not a one-off session) using inclusive language, considering how individual pupils may relate to particular topics.</a:t>
            </a:r>
            <a:endParaRPr sz="1800" dirty="0"/>
          </a:p>
          <a:p>
            <a:pPr marL="0" lvl="0" indent="0" algn="l" rtl="0">
              <a:lnSpc>
                <a:spcPct val="115000"/>
              </a:lnSpc>
              <a:spcBef>
                <a:spcPts val="1000"/>
              </a:spcBef>
              <a:spcAft>
                <a:spcPts val="0"/>
              </a:spcAft>
              <a:buNone/>
            </a:pPr>
            <a:r>
              <a:rPr lang="en-GB" sz="1800" b="1" dirty="0"/>
              <a:t>Do not use photographic images relating to STIs.</a:t>
            </a:r>
            <a:r>
              <a:rPr lang="en-GB" sz="1800" dirty="0"/>
              <a:t> Such images can cause distress and could mislead as symptoms can vary significantly. The NHS website provides useful information on symptoms if specific information is needed. </a:t>
            </a:r>
            <a:endParaRPr sz="1800" dirty="0"/>
          </a:p>
          <a:p>
            <a:pPr marL="0" lvl="0" indent="0" algn="l" rtl="0">
              <a:lnSpc>
                <a:spcPct val="115000"/>
              </a:lnSpc>
              <a:spcBef>
                <a:spcPts val="1000"/>
              </a:spcBef>
              <a:spcAft>
                <a:spcPts val="0"/>
              </a:spcAft>
              <a:buNone/>
            </a:pPr>
            <a:endParaRPr sz="1800" dirty="0"/>
          </a:p>
          <a:p>
            <a:pPr marL="0" lvl="0" indent="0" algn="l" rtl="0">
              <a:spcBef>
                <a:spcPts val="0"/>
              </a:spcBef>
              <a:spcAft>
                <a:spcPts val="0"/>
              </a:spcAft>
              <a:buNone/>
            </a:pPr>
            <a:endParaRPr sz="1800" b="1" dirty="0"/>
          </a:p>
          <a:p>
            <a:pPr marL="0" lvl="0" indent="0" algn="l" rtl="0">
              <a:lnSpc>
                <a:spcPct val="100000"/>
              </a:lnSpc>
              <a:spcBef>
                <a:spcPts val="0"/>
              </a:spcBef>
              <a:spcAft>
                <a:spcPts val="0"/>
              </a:spcAft>
              <a:buNone/>
            </a:pPr>
            <a:endParaRPr sz="1800" dirty="0"/>
          </a:p>
          <a:p>
            <a:pPr marL="0" lvl="0" indent="0" algn="l" rtl="0">
              <a:lnSpc>
                <a:spcPct val="100000"/>
              </a:lnSpc>
              <a:spcBef>
                <a:spcPts val="0"/>
              </a:spcBef>
              <a:spcAft>
                <a:spcPts val="0"/>
              </a:spcAft>
              <a:buNone/>
            </a:pPr>
            <a:endParaRPr sz="1800" dirty="0"/>
          </a:p>
          <a:p>
            <a:pPr marL="0" lvl="0" indent="0" algn="l" rtl="0">
              <a:spcBef>
                <a:spcPts val="0"/>
              </a:spcBef>
              <a:spcAft>
                <a:spcPts val="0"/>
              </a:spcAft>
              <a:buNone/>
            </a:pPr>
            <a:endParaRPr dirty="0"/>
          </a:p>
          <a:p>
            <a:pPr marL="0" lvl="0" indent="0" algn="l" rtl="0">
              <a:spcBef>
                <a:spcPts val="1600"/>
              </a:spcBef>
              <a:spcAft>
                <a:spcPts val="1600"/>
              </a:spcAft>
              <a:buNone/>
            </a:pPr>
            <a:endParaRPr dirty="0"/>
          </a:p>
        </p:txBody>
      </p:sp>
      <p:sp>
        <p:nvSpPr>
          <p:cNvPr id="850" name="Google Shape;850;p122"/>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851" name="Google Shape;851;p122"/>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84</a:t>
            </a:fld>
            <a:endParaRPr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Shape 855"/>
        <p:cNvGrpSpPr/>
        <p:nvPr/>
      </p:nvGrpSpPr>
      <p:grpSpPr>
        <a:xfrm>
          <a:off x="0" y="0"/>
          <a:ext cx="0" cy="0"/>
          <a:chOff x="0" y="0"/>
          <a:chExt cx="0" cy="0"/>
        </a:xfrm>
      </p:grpSpPr>
      <p:sp>
        <p:nvSpPr>
          <p:cNvPr id="856" name="Google Shape;856;p123"/>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approaches (2)</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solidFill>
                <a:srgbClr val="073763"/>
              </a:solidFill>
            </a:endParaRPr>
          </a:p>
        </p:txBody>
      </p:sp>
      <p:sp>
        <p:nvSpPr>
          <p:cNvPr id="857" name="Google Shape;857;p123"/>
          <p:cNvSpPr txBox="1">
            <a:spLocks noGrp="1"/>
          </p:cNvSpPr>
          <p:nvPr>
            <p:ph type="body" idx="1"/>
          </p:nvPr>
        </p:nvSpPr>
        <p:spPr>
          <a:xfrm>
            <a:off x="270000" y="914400"/>
            <a:ext cx="76077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b="1" dirty="0"/>
              <a:t>Avoid segregating by sex</a:t>
            </a:r>
            <a:r>
              <a:rPr lang="en-GB" sz="1800" dirty="0"/>
              <a:t> unless there is a clear rationale for doing so in order to meet the needs of pupils. </a:t>
            </a:r>
            <a:endParaRPr sz="1800" dirty="0"/>
          </a:p>
          <a:p>
            <a:pPr marL="0" lvl="0" indent="0" algn="l" rtl="0">
              <a:spcBef>
                <a:spcPts val="1000"/>
              </a:spcBef>
              <a:spcAft>
                <a:spcPts val="0"/>
              </a:spcAft>
              <a:buClr>
                <a:schemeClr val="dk1"/>
              </a:buClr>
              <a:buSzPts val="1100"/>
              <a:buFont typeface="Arial"/>
              <a:buNone/>
            </a:pPr>
            <a:r>
              <a:rPr lang="en-GB" sz="1800" dirty="0"/>
              <a:t>Ensure pupils have </a:t>
            </a:r>
            <a:r>
              <a:rPr lang="en-GB" sz="1800" b="1" dirty="0"/>
              <a:t>opportunities to ask teachers questions in small groups</a:t>
            </a:r>
            <a:r>
              <a:rPr lang="en-GB" sz="1800" dirty="0"/>
              <a:t> or individually if they have concerns about topics that relate directly to them - e.g. menstruation.</a:t>
            </a:r>
            <a:endParaRPr sz="1800" dirty="0"/>
          </a:p>
          <a:p>
            <a:pPr marL="0" lvl="0" indent="0" algn="l" rtl="0">
              <a:spcBef>
                <a:spcPts val="1000"/>
              </a:spcBef>
              <a:spcAft>
                <a:spcPts val="0"/>
              </a:spcAft>
              <a:buClr>
                <a:schemeClr val="dk1"/>
              </a:buClr>
              <a:buSzPts val="1100"/>
              <a:buFont typeface="Arial"/>
              <a:buNone/>
            </a:pPr>
            <a:r>
              <a:rPr lang="en-GB" sz="1800" dirty="0"/>
              <a:t>Use </a:t>
            </a:r>
            <a:r>
              <a:rPr lang="en-GB" sz="1800" b="1" dirty="0"/>
              <a:t>medically correct language</a:t>
            </a:r>
            <a:r>
              <a:rPr lang="en-GB" sz="1800" dirty="0"/>
              <a:t> to accurately describe human anatomy, including genitalia (e.g. vulva, vagina, penis, testicles, foreskin).</a:t>
            </a:r>
            <a:endParaRPr sz="1800" dirty="0"/>
          </a:p>
          <a:p>
            <a:pPr marL="0" lvl="0" indent="0" algn="l" rtl="0">
              <a:spcBef>
                <a:spcPts val="1000"/>
              </a:spcBef>
              <a:spcAft>
                <a:spcPts val="0"/>
              </a:spcAft>
              <a:buClr>
                <a:schemeClr val="dk1"/>
              </a:buClr>
              <a:buSzPts val="1100"/>
              <a:buFont typeface="Arial"/>
              <a:buNone/>
            </a:pPr>
            <a:r>
              <a:rPr lang="en-GB" sz="1800" dirty="0"/>
              <a:t>Give pupils </a:t>
            </a:r>
            <a:r>
              <a:rPr lang="en-GB" sz="1800" b="1" dirty="0"/>
              <a:t>opportunities to handle relevant objects</a:t>
            </a:r>
            <a:r>
              <a:rPr lang="en-GB" sz="1800" dirty="0"/>
              <a:t> (e.g. contraceptives, period products) and to ask questions about them.</a:t>
            </a:r>
            <a:endParaRPr sz="1800" b="1" dirty="0"/>
          </a:p>
          <a:p>
            <a:pPr marL="0" lvl="0" indent="0" algn="l" rtl="0">
              <a:lnSpc>
                <a:spcPct val="100000"/>
              </a:lnSpc>
              <a:spcBef>
                <a:spcPts val="1000"/>
              </a:spcBef>
              <a:spcAft>
                <a:spcPts val="0"/>
              </a:spcAft>
              <a:buClr>
                <a:schemeClr val="dk1"/>
              </a:buClr>
              <a:buSzPts val="1100"/>
              <a:buFont typeface="Arial"/>
              <a:buNone/>
            </a:pPr>
            <a:endParaRPr sz="1800" dirty="0"/>
          </a:p>
          <a:p>
            <a:pPr marL="0" lvl="0" indent="0" algn="l" rtl="0">
              <a:lnSpc>
                <a:spcPct val="100000"/>
              </a:lnSpc>
              <a:spcBef>
                <a:spcPts val="1000"/>
              </a:spcBef>
              <a:spcAft>
                <a:spcPts val="0"/>
              </a:spcAft>
              <a:buClr>
                <a:schemeClr val="dk1"/>
              </a:buClr>
              <a:buSzPts val="1100"/>
              <a:buFont typeface="Arial"/>
              <a:buNone/>
            </a:pPr>
            <a:endParaRPr sz="1800" dirty="0"/>
          </a:p>
          <a:p>
            <a:pPr marL="0" lvl="0" indent="0" algn="l" rtl="0">
              <a:spcBef>
                <a:spcPts val="0"/>
              </a:spcBef>
              <a:spcAft>
                <a:spcPts val="0"/>
              </a:spcAft>
              <a:buNone/>
            </a:pPr>
            <a:endParaRPr dirty="0"/>
          </a:p>
          <a:p>
            <a:pPr marL="0" lvl="0" indent="0" algn="l" rtl="0">
              <a:spcBef>
                <a:spcPts val="1600"/>
              </a:spcBef>
              <a:spcAft>
                <a:spcPts val="1600"/>
              </a:spcAft>
              <a:buNone/>
            </a:pPr>
            <a:endParaRPr dirty="0"/>
          </a:p>
        </p:txBody>
      </p:sp>
      <p:sp>
        <p:nvSpPr>
          <p:cNvPr id="858" name="Google Shape;858;p123"/>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859" name="Google Shape;859;p123"/>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85</a:t>
            </a:fld>
            <a:endParaRPr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Shape 863"/>
        <p:cNvGrpSpPr/>
        <p:nvPr/>
      </p:nvGrpSpPr>
      <p:grpSpPr>
        <a:xfrm>
          <a:off x="0" y="0"/>
          <a:ext cx="0" cy="0"/>
          <a:chOff x="0" y="0"/>
          <a:chExt cx="0" cy="0"/>
        </a:xfrm>
      </p:grpSpPr>
      <p:sp>
        <p:nvSpPr>
          <p:cNvPr id="864" name="Google Shape;864;p124"/>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Demonstrating condoms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865" name="Google Shape;865;p124"/>
          <p:cNvSpPr txBox="1">
            <a:spLocks noGrp="1"/>
          </p:cNvSpPr>
          <p:nvPr>
            <p:ph type="body" idx="1"/>
          </p:nvPr>
        </p:nvSpPr>
        <p:spPr>
          <a:xfrm>
            <a:off x="270000" y="789125"/>
            <a:ext cx="72648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a:t>
            </a:r>
            <a:r>
              <a:rPr lang="en-GB" sz="1800" u="sng" dirty="0">
                <a:solidFill>
                  <a:srgbClr val="0000FF"/>
                </a:solidFill>
                <a:hlinkClick r:id="rId3">
                  <a:extLst>
                    <a:ext uri="{A12FA001-AC4F-418D-AE19-62706E023703}">
                      <ahyp:hlinkClr xmlns:ahyp="http://schemas.microsoft.com/office/drawing/2018/hyperlinkcolor" val="tx"/>
                    </a:ext>
                  </a:extLst>
                </a:hlinkClick>
              </a:rPr>
              <a:t>how to use condoms correctly</a:t>
            </a:r>
            <a:r>
              <a:rPr lang="en-GB" sz="1800" dirty="0"/>
              <a:t>. Use a purpose-designed condom demonstrator (anatomical) rather than other props which can result in misunderstandings. </a:t>
            </a:r>
            <a:r>
              <a:rPr lang="en-GB" sz="1800" u="sng" dirty="0">
                <a:solidFill>
                  <a:srgbClr val="0000FF"/>
                </a:solidFill>
                <a:hlinkClick r:id="rId4">
                  <a:extLst>
                    <a:ext uri="{A12FA001-AC4F-418D-AE19-62706E023703}">
                      <ahyp:hlinkClr xmlns:ahyp="http://schemas.microsoft.com/office/drawing/2018/hyperlinkcolor" val="tx"/>
                    </a:ext>
                  </a:extLst>
                </a:hlinkClick>
              </a:rPr>
              <a:t>Femidoms</a:t>
            </a:r>
            <a:r>
              <a:rPr lang="en-GB" sz="1800" dirty="0"/>
              <a:t> should also be demonstrated.</a:t>
            </a:r>
            <a:endParaRPr sz="1800" dirty="0"/>
          </a:p>
          <a:p>
            <a:pPr marL="0" lvl="0" indent="0" algn="l" rtl="0">
              <a:spcBef>
                <a:spcPts val="1600"/>
              </a:spcBef>
              <a:spcAft>
                <a:spcPts val="0"/>
              </a:spcAft>
              <a:buNone/>
            </a:pPr>
            <a:r>
              <a:rPr lang="en-GB" sz="1800" b="1" dirty="0"/>
              <a:t>Correct condom use</a:t>
            </a:r>
            <a:endParaRPr sz="1800" b="1" dirty="0"/>
          </a:p>
          <a:p>
            <a:pPr marL="457200" lvl="0" indent="-342900" algn="l" rtl="0">
              <a:spcBef>
                <a:spcPts val="0"/>
              </a:spcBef>
              <a:spcAft>
                <a:spcPts val="0"/>
              </a:spcAft>
              <a:buClrTx/>
              <a:buSzPts val="1800"/>
              <a:buAutoNum type="arabicPeriod"/>
            </a:pPr>
            <a:r>
              <a:rPr lang="en-GB" sz="1800" dirty="0"/>
              <a:t>Push condom to side of pack and tear down side of pack to open.</a:t>
            </a:r>
            <a:endParaRPr sz="1800" dirty="0"/>
          </a:p>
          <a:p>
            <a:pPr marL="457200" lvl="0" indent="-342900" algn="l" rtl="0">
              <a:spcBef>
                <a:spcPts val="0"/>
              </a:spcBef>
              <a:spcAft>
                <a:spcPts val="0"/>
              </a:spcAft>
              <a:buClrTx/>
              <a:buSzPts val="1800"/>
              <a:buAutoNum type="arabicPeriod"/>
            </a:pPr>
            <a:r>
              <a:rPr lang="en-GB" sz="1800" dirty="0"/>
              <a:t>Take condom out of packet.</a:t>
            </a:r>
            <a:endParaRPr sz="1800" dirty="0"/>
          </a:p>
          <a:p>
            <a:pPr marL="457200" lvl="0" indent="-342900" algn="l" rtl="0">
              <a:spcBef>
                <a:spcPts val="0"/>
              </a:spcBef>
              <a:spcAft>
                <a:spcPts val="0"/>
              </a:spcAft>
              <a:buClrTx/>
              <a:buSzPts val="1800"/>
              <a:buAutoNum type="arabicPeriod"/>
            </a:pPr>
            <a:r>
              <a:rPr lang="en-GB" sz="1800" dirty="0"/>
              <a:t>Make sure condom is the right way round (roll on the outside).</a:t>
            </a:r>
            <a:endParaRPr sz="1800" dirty="0"/>
          </a:p>
          <a:p>
            <a:pPr marL="457200" lvl="0" indent="-342900" algn="l" rtl="0">
              <a:spcBef>
                <a:spcPts val="0"/>
              </a:spcBef>
              <a:spcAft>
                <a:spcPts val="0"/>
              </a:spcAft>
              <a:buClrTx/>
              <a:buSzPts val="1800"/>
              <a:buAutoNum type="arabicPeriod"/>
            </a:pPr>
            <a:r>
              <a:rPr lang="en-GB" sz="1800" dirty="0"/>
              <a:t>Pinch the top of the condom.</a:t>
            </a:r>
            <a:endParaRPr sz="1800" dirty="0"/>
          </a:p>
          <a:p>
            <a:pPr marL="457200" lvl="0" indent="-342900" algn="l" rtl="0">
              <a:spcBef>
                <a:spcPts val="0"/>
              </a:spcBef>
              <a:spcAft>
                <a:spcPts val="0"/>
              </a:spcAft>
              <a:buClrTx/>
              <a:buSzPts val="1800"/>
              <a:buAutoNum type="arabicPeriod"/>
            </a:pPr>
            <a:r>
              <a:rPr lang="en-GB" sz="1800" dirty="0"/>
              <a:t>Roll the condom down the erect penis demonstrator.</a:t>
            </a:r>
            <a:endParaRPr sz="1800" dirty="0"/>
          </a:p>
          <a:p>
            <a:pPr marL="457200" lvl="0" indent="-342900" algn="l" rtl="0">
              <a:spcBef>
                <a:spcPts val="0"/>
              </a:spcBef>
              <a:spcAft>
                <a:spcPts val="0"/>
              </a:spcAft>
              <a:buClrTx/>
              <a:buSzPts val="1800"/>
              <a:buAutoNum type="arabicPeriod"/>
            </a:pPr>
            <a:r>
              <a:rPr lang="en-GB" sz="1800" dirty="0"/>
              <a:t>After sex, carefully take condom off, away from your partner.</a:t>
            </a:r>
            <a:endParaRPr sz="1800" dirty="0"/>
          </a:p>
          <a:p>
            <a:pPr marL="457200" lvl="0" indent="-342900" algn="l" rtl="0">
              <a:spcBef>
                <a:spcPts val="0"/>
              </a:spcBef>
              <a:spcAft>
                <a:spcPts val="0"/>
              </a:spcAft>
              <a:buClrTx/>
              <a:buSzPts val="1800"/>
              <a:buAutoNum type="arabicPeriod"/>
            </a:pPr>
            <a:r>
              <a:rPr lang="en-GB" sz="1800" dirty="0"/>
              <a:t>Check for breakages and tie condom in a knot.</a:t>
            </a:r>
            <a:endParaRPr sz="1800" dirty="0"/>
          </a:p>
          <a:p>
            <a:pPr marL="457200" lvl="0" indent="-342900" algn="l" rtl="0">
              <a:spcBef>
                <a:spcPts val="0"/>
              </a:spcBef>
              <a:spcAft>
                <a:spcPts val="0"/>
              </a:spcAft>
              <a:buClrTx/>
              <a:buSzPts val="1800"/>
              <a:buAutoNum type="arabicPeriod"/>
            </a:pPr>
            <a:r>
              <a:rPr lang="en-GB" sz="1800" dirty="0"/>
              <a:t>Wrap condom in tissue and put it in the bin.</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866" name="Google Shape;866;p124"/>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867" name="Google Shape;867;p124"/>
          <p:cNvSpPr txBox="1">
            <a:spLocks noGrp="1"/>
          </p:cNvSpPr>
          <p:nvPr>
            <p:ph type="sldNum" idx="12"/>
          </p:nvPr>
        </p:nvSpPr>
        <p:spPr>
          <a:xfrm>
            <a:off x="8595300" y="4749963"/>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86</a:t>
            </a:fld>
            <a:endParaRPr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Shape 871"/>
        <p:cNvGrpSpPr/>
        <p:nvPr/>
      </p:nvGrpSpPr>
      <p:grpSpPr>
        <a:xfrm>
          <a:off x="0" y="0"/>
          <a:ext cx="0" cy="0"/>
          <a:chOff x="0" y="0"/>
          <a:chExt cx="0" cy="0"/>
        </a:xfrm>
      </p:grpSpPr>
      <p:sp>
        <p:nvSpPr>
          <p:cNvPr id="872" name="Google Shape;872;p125"/>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Sharing further information</a:t>
            </a:r>
            <a:endParaRPr dirty="0"/>
          </a:p>
        </p:txBody>
      </p:sp>
      <p:sp>
        <p:nvSpPr>
          <p:cNvPr id="873" name="Google Shape;873;p125"/>
          <p:cNvSpPr txBox="1">
            <a:spLocks noGrp="1"/>
          </p:cNvSpPr>
          <p:nvPr>
            <p:ph type="body" idx="1"/>
          </p:nvPr>
        </p:nvSpPr>
        <p:spPr>
          <a:xfrm>
            <a:off x="270000" y="914400"/>
            <a:ext cx="7607908"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Make sure pupils know the key people they can speak to at school, and that if they want to they can speak to any teacher if they have concerns or need help. </a:t>
            </a:r>
            <a:endParaRPr sz="1800" dirty="0"/>
          </a:p>
          <a:p>
            <a:pPr marL="0" lvl="0" indent="0" algn="l" rtl="0">
              <a:spcBef>
                <a:spcPts val="1000"/>
              </a:spcBef>
              <a:spcAft>
                <a:spcPts val="0"/>
              </a:spcAft>
              <a:buNone/>
            </a:pPr>
            <a:r>
              <a:rPr lang="en-GB" sz="1800" dirty="0"/>
              <a:t>You could also make information about support organisations available in the classroom and school spaces, for example, referencing: </a:t>
            </a:r>
            <a:endParaRPr sz="1800" dirty="0"/>
          </a:p>
          <a:p>
            <a:pPr marL="457200" lvl="0" indent="-342900" algn="l" rtl="0">
              <a:spcBef>
                <a:spcPts val="1600"/>
              </a:spcBef>
              <a:spcAft>
                <a:spcPts val="0"/>
              </a:spcAft>
              <a:buSzPts val="1800"/>
              <a:buChar char="●"/>
            </a:pPr>
            <a:r>
              <a:rPr lang="en-GB" sz="1800" dirty="0"/>
              <a:t>GP and other health professionals </a:t>
            </a:r>
            <a:endParaRPr sz="1800" dirty="0"/>
          </a:p>
          <a:p>
            <a:pPr marL="457200" lvl="0" indent="-342900" algn="l" rtl="0">
              <a:spcBef>
                <a:spcPts val="0"/>
              </a:spcBef>
              <a:spcAft>
                <a:spcPts val="0"/>
              </a:spcAft>
              <a:buSzPts val="1800"/>
              <a:buChar char="●"/>
            </a:pPr>
            <a:r>
              <a:rPr lang="en-GB" sz="1800" u="sng" dirty="0">
                <a:solidFill>
                  <a:srgbClr val="0000FF"/>
                </a:solidFill>
                <a:hlinkClick r:id="rId3">
                  <a:extLst>
                    <a:ext uri="{A12FA001-AC4F-418D-AE19-62706E023703}">
                      <ahyp:hlinkClr xmlns:ahyp="http://schemas.microsoft.com/office/drawing/2018/hyperlinkcolor" val="tx"/>
                    </a:ext>
                  </a:extLst>
                </a:hlinkClick>
              </a:rPr>
              <a:t>NHS website</a:t>
            </a:r>
            <a:r>
              <a:rPr lang="en-GB" sz="1800" dirty="0">
                <a:solidFill>
                  <a:srgbClr val="0000FF"/>
                </a:solidFill>
              </a:rPr>
              <a:t> </a:t>
            </a:r>
            <a:endParaRPr sz="1800"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4">
                  <a:extLst>
                    <a:ext uri="{A12FA001-AC4F-418D-AE19-62706E023703}">
                      <ahyp:hlinkClr xmlns:ahyp="http://schemas.microsoft.com/office/drawing/2018/hyperlinkcolor" val="tx"/>
                    </a:ext>
                  </a:extLst>
                </a:hlinkClick>
              </a:rPr>
              <a:t>Childline</a:t>
            </a:r>
            <a:r>
              <a:rPr lang="en-GB" sz="1800" dirty="0"/>
              <a:t> - where children can get in touch on 0800 1111 </a:t>
            </a:r>
            <a:endParaRPr sz="1800" dirty="0"/>
          </a:p>
          <a:p>
            <a:pPr marL="0" lvl="0" indent="0" algn="l" rtl="0">
              <a:spcBef>
                <a:spcPts val="1600"/>
              </a:spcBef>
              <a:spcAft>
                <a:spcPts val="1600"/>
              </a:spcAft>
              <a:buNone/>
            </a:pPr>
            <a:r>
              <a:rPr lang="en-GB" sz="1800" dirty="0"/>
              <a:t>In an emergency or crisis pupils should also know they can contact the </a:t>
            </a:r>
            <a:r>
              <a:rPr lang="en-GB" sz="1800" u="sng" dirty="0">
                <a:solidFill>
                  <a:srgbClr val="0000FF"/>
                </a:solidFill>
                <a:hlinkClick r:id="rId5">
                  <a:extLst>
                    <a:ext uri="{A12FA001-AC4F-418D-AE19-62706E023703}">
                      <ahyp:hlinkClr xmlns:ahyp="http://schemas.microsoft.com/office/drawing/2018/hyperlinkcolor" val="tx"/>
                    </a:ext>
                  </a:extLst>
                </a:hlinkClick>
              </a:rPr>
              <a:t>Samaritans</a:t>
            </a:r>
            <a:r>
              <a:rPr lang="en-GB" sz="1800" dirty="0"/>
              <a:t> or call 999.</a:t>
            </a:r>
            <a:endParaRPr dirty="0">
              <a:solidFill>
                <a:schemeClr val="dk1"/>
              </a:solidFill>
            </a:endParaRPr>
          </a:p>
        </p:txBody>
      </p:sp>
      <p:sp>
        <p:nvSpPr>
          <p:cNvPr id="874" name="Google Shape;874;p125"/>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875" name="Google Shape;875;p12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87</a:t>
            </a:fld>
            <a:endParaRPr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Shape 740"/>
        <p:cNvGrpSpPr/>
        <p:nvPr/>
      </p:nvGrpSpPr>
      <p:grpSpPr>
        <a:xfrm>
          <a:off x="0" y="0"/>
          <a:ext cx="0" cy="0"/>
          <a:chOff x="0" y="0"/>
          <a:chExt cx="0" cy="0"/>
        </a:xfrm>
      </p:grpSpPr>
      <p:sp>
        <p:nvSpPr>
          <p:cNvPr id="741" name="Google Shape;741;p103"/>
          <p:cNvSpPr txBox="1">
            <a:spLocks noGrp="1"/>
          </p:cNvSpPr>
          <p:nvPr>
            <p:ph type="title"/>
          </p:nvPr>
        </p:nvSpPr>
        <p:spPr>
          <a:xfrm>
            <a:off x="349050" y="1486481"/>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endParaRPr dirty="0">
              <a:solidFill>
                <a:schemeClr val="accent1"/>
              </a:solidFill>
            </a:endParaRPr>
          </a:p>
          <a:p>
            <a:pPr marL="0" lvl="0" indent="0" algn="ctr" rtl="0">
              <a:spcBef>
                <a:spcPts val="0"/>
              </a:spcBef>
              <a:spcAft>
                <a:spcPts val="0"/>
              </a:spcAft>
              <a:buNone/>
            </a:pPr>
            <a:r>
              <a:rPr lang="en-GB" dirty="0">
                <a:solidFill>
                  <a:schemeClr val="accent1"/>
                </a:solidFill>
              </a:rPr>
              <a:t>Dealing with difficult questions</a:t>
            </a:r>
            <a:endParaRPr dirty="0">
              <a:solidFill>
                <a:schemeClr val="accent1"/>
              </a:solidFill>
            </a:endParaRPr>
          </a:p>
        </p:txBody>
      </p:sp>
      <p:sp>
        <p:nvSpPr>
          <p:cNvPr id="742" name="Google Shape;742;p10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88</a:t>
            </a:fld>
            <a:endParaRPr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Shape 746"/>
        <p:cNvGrpSpPr/>
        <p:nvPr/>
      </p:nvGrpSpPr>
      <p:grpSpPr>
        <a:xfrm>
          <a:off x="0" y="0"/>
          <a:ext cx="0" cy="0"/>
          <a:chOff x="0" y="0"/>
          <a:chExt cx="0" cy="0"/>
        </a:xfrm>
      </p:grpSpPr>
      <p:sp>
        <p:nvSpPr>
          <p:cNvPr id="747" name="Google Shape;747;p104"/>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Dealing with difficult questions</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48" name="Google Shape;748;p104"/>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Use the following slides in your training to help teachers:</a:t>
            </a:r>
            <a:endParaRPr sz="1800" dirty="0"/>
          </a:p>
          <a:p>
            <a:pPr marL="457200" lvl="0" indent="-342900" algn="l" rtl="0">
              <a:spcBef>
                <a:spcPts val="1600"/>
              </a:spcBef>
              <a:spcAft>
                <a:spcPts val="0"/>
              </a:spcAft>
              <a:buSzPts val="1800"/>
              <a:buChar char="●"/>
            </a:pPr>
            <a:r>
              <a:rPr lang="en-GB" sz="1800" b="1" dirty="0"/>
              <a:t>share concerns</a:t>
            </a:r>
            <a:r>
              <a:rPr lang="en-GB" sz="1800" dirty="0"/>
              <a:t> about questions they could be asked by pupils</a:t>
            </a:r>
            <a:endParaRPr sz="1800" dirty="0"/>
          </a:p>
          <a:p>
            <a:pPr marL="457200" lvl="0" indent="-342900" algn="l" rtl="0">
              <a:spcBef>
                <a:spcPts val="0"/>
              </a:spcBef>
              <a:spcAft>
                <a:spcPts val="0"/>
              </a:spcAft>
              <a:buSzPts val="1800"/>
              <a:buChar char="●"/>
            </a:pPr>
            <a:r>
              <a:rPr lang="en-GB" sz="1800" b="1" dirty="0"/>
              <a:t>strategise</a:t>
            </a:r>
            <a:r>
              <a:rPr lang="en-GB" sz="1800" dirty="0"/>
              <a:t> ways to respond to such questions</a:t>
            </a:r>
            <a:endParaRPr sz="1800" dirty="0"/>
          </a:p>
          <a:p>
            <a:pPr marL="0" lvl="0" indent="0" algn="l" rtl="0">
              <a:spcBef>
                <a:spcPts val="1600"/>
              </a:spcBef>
              <a:spcAft>
                <a:spcPts val="0"/>
              </a:spcAft>
              <a:buNone/>
            </a:pPr>
            <a:endParaRPr sz="1800" dirty="0">
              <a:solidFill>
                <a:srgbClr val="FF0000"/>
              </a:solidFill>
            </a:endParaRPr>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49" name="Google Shape;749;p10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89</a:t>
            </a:fld>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47"/>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Start with healthy intimate relationships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20" name="Google Shape;220;p47"/>
          <p:cNvSpPr txBox="1">
            <a:spLocks noGrp="1"/>
          </p:cNvSpPr>
          <p:nvPr>
            <p:ph type="body" idx="1"/>
          </p:nvPr>
        </p:nvSpPr>
        <p:spPr>
          <a:xfrm>
            <a:off x="270000" y="914400"/>
            <a:ext cx="7189800" cy="2569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Ground teaching in the characteristics of healthy relationships. </a:t>
            </a:r>
            <a:endParaRPr sz="1800" dirty="0"/>
          </a:p>
          <a:p>
            <a:pPr marL="0" lvl="0" indent="0" algn="l" rtl="0">
              <a:spcBef>
                <a:spcPts val="1600"/>
              </a:spcBef>
              <a:spcAft>
                <a:spcPts val="0"/>
              </a:spcAft>
              <a:buNone/>
            </a:pPr>
            <a:r>
              <a:rPr lang="en-GB" sz="1800" dirty="0"/>
              <a:t>When pupils have an understanding of what healthy looks like they will be better equipped to:</a:t>
            </a:r>
            <a:endParaRPr sz="1800" dirty="0"/>
          </a:p>
          <a:p>
            <a:pPr marL="457200" lvl="0" indent="-342900" algn="l" rtl="0">
              <a:spcBef>
                <a:spcPts val="1600"/>
              </a:spcBef>
              <a:spcAft>
                <a:spcPts val="0"/>
              </a:spcAft>
              <a:buSzPts val="1800"/>
              <a:buChar char="●"/>
            </a:pPr>
            <a:r>
              <a:rPr lang="en-GB" sz="1800" dirty="0"/>
              <a:t>establish and maintain good relationships</a:t>
            </a:r>
            <a:endParaRPr sz="1800" dirty="0"/>
          </a:p>
          <a:p>
            <a:pPr marL="457200" lvl="0" indent="-342900" algn="l" rtl="0">
              <a:spcBef>
                <a:spcPts val="0"/>
              </a:spcBef>
              <a:spcAft>
                <a:spcPts val="0"/>
              </a:spcAft>
              <a:buSzPts val="1800"/>
              <a:buChar char="●"/>
            </a:pPr>
            <a:r>
              <a:rPr lang="en-GB" sz="1800" dirty="0"/>
              <a:t>recognise unacceptable behaviour in intimate relationships</a:t>
            </a:r>
            <a:endParaRPr sz="1800" dirty="0"/>
          </a:p>
          <a:p>
            <a:pPr marL="457200" lvl="0" indent="-342900" algn="l" rtl="0">
              <a:spcBef>
                <a:spcPts val="0"/>
              </a:spcBef>
              <a:spcAft>
                <a:spcPts val="0"/>
              </a:spcAft>
              <a:buSzPts val="1800"/>
              <a:buChar char="●"/>
            </a:pPr>
            <a:r>
              <a:rPr lang="en-GB" sz="1800" dirty="0"/>
              <a:t>understand what they can do to protect their own and a partner’s health in a sexual relationship</a:t>
            </a:r>
            <a:endParaRPr sz="1800" dirty="0"/>
          </a:p>
          <a:p>
            <a:pPr marL="457200" lvl="0" indent="-342900" algn="l" rtl="0">
              <a:spcBef>
                <a:spcPts val="0"/>
              </a:spcBef>
              <a:spcAft>
                <a:spcPts val="0"/>
              </a:spcAft>
              <a:buSzPts val="1800"/>
              <a:buChar char="●"/>
            </a:pPr>
            <a:r>
              <a:rPr lang="en-GB" sz="1800" dirty="0"/>
              <a:t>know when and where to get help and advice if they need it</a:t>
            </a:r>
            <a:endParaRPr sz="1800" dirty="0"/>
          </a:p>
        </p:txBody>
      </p:sp>
      <p:sp>
        <p:nvSpPr>
          <p:cNvPr id="221" name="Google Shape;221;p4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a:t>
            </a:fld>
            <a:endParaRPr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Shape 763"/>
        <p:cNvGrpSpPr/>
        <p:nvPr/>
      </p:nvGrpSpPr>
      <p:grpSpPr>
        <a:xfrm>
          <a:off x="0" y="0"/>
          <a:ext cx="0" cy="0"/>
          <a:chOff x="0" y="0"/>
          <a:chExt cx="0" cy="0"/>
        </a:xfrm>
      </p:grpSpPr>
      <p:sp>
        <p:nvSpPr>
          <p:cNvPr id="764" name="Google Shape;764;p106"/>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Dealing with difficult questions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65" name="Google Shape;765;p106"/>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Pupils may well ask questions because they: </a:t>
            </a:r>
            <a:endParaRPr sz="1800" dirty="0"/>
          </a:p>
          <a:p>
            <a:pPr marL="457200" lvl="0" indent="-342900" algn="l" rtl="0">
              <a:spcBef>
                <a:spcPts val="1600"/>
              </a:spcBef>
              <a:spcAft>
                <a:spcPts val="0"/>
              </a:spcAft>
              <a:buSzPts val="1800"/>
              <a:buChar char="●"/>
            </a:pPr>
            <a:r>
              <a:rPr lang="en-GB" sz="1800" dirty="0"/>
              <a:t>want information</a:t>
            </a:r>
            <a:endParaRPr sz="1800" dirty="0"/>
          </a:p>
          <a:p>
            <a:pPr marL="457200" lvl="0" indent="-342900" algn="l" rtl="0">
              <a:spcBef>
                <a:spcPts val="0"/>
              </a:spcBef>
              <a:spcAft>
                <a:spcPts val="0"/>
              </a:spcAft>
              <a:buSzPts val="1800"/>
              <a:buChar char="●"/>
            </a:pPr>
            <a:r>
              <a:rPr lang="en-GB" sz="1800" dirty="0"/>
              <a:t>are seeking permission - “Is it OK if I …?”</a:t>
            </a:r>
            <a:endParaRPr sz="1800" dirty="0"/>
          </a:p>
          <a:p>
            <a:pPr marL="457200" lvl="0" indent="-342900" algn="l" rtl="0">
              <a:spcBef>
                <a:spcPts val="0"/>
              </a:spcBef>
              <a:spcAft>
                <a:spcPts val="0"/>
              </a:spcAft>
              <a:buSzPts val="1800"/>
              <a:buChar char="●"/>
            </a:pPr>
            <a:r>
              <a:rPr lang="en-GB" sz="1800" dirty="0"/>
              <a:t>are trying to shock or get attention </a:t>
            </a:r>
            <a:endParaRPr sz="1800" dirty="0"/>
          </a:p>
          <a:p>
            <a:pPr marL="457200" lvl="0" indent="-342900" algn="l" rtl="0">
              <a:spcBef>
                <a:spcPts val="0"/>
              </a:spcBef>
              <a:spcAft>
                <a:spcPts val="0"/>
              </a:spcAft>
              <a:buSzPts val="1800"/>
              <a:buChar char="●"/>
            </a:pPr>
            <a:r>
              <a:rPr lang="en-GB" sz="1800" dirty="0"/>
              <a:t>have related personal beliefs</a:t>
            </a:r>
            <a:endParaRPr sz="1800" dirty="0"/>
          </a:p>
          <a:p>
            <a:pPr marL="0" lvl="0" indent="0" algn="l" rtl="0">
              <a:spcBef>
                <a:spcPts val="1600"/>
              </a:spcBef>
              <a:spcAft>
                <a:spcPts val="0"/>
              </a:spcAft>
              <a:buNone/>
            </a:pPr>
            <a:r>
              <a:rPr lang="en-GB" sz="1800" dirty="0"/>
              <a:t>Remember:</a:t>
            </a:r>
            <a:endParaRPr sz="1800" dirty="0"/>
          </a:p>
          <a:p>
            <a:pPr marL="457200" lvl="0" indent="-342900" algn="l" rtl="0">
              <a:spcBef>
                <a:spcPts val="1600"/>
              </a:spcBef>
              <a:spcAft>
                <a:spcPts val="0"/>
              </a:spcAft>
              <a:buSzPts val="1800"/>
              <a:buChar char="●"/>
            </a:pPr>
            <a:r>
              <a:rPr lang="en-GB" sz="1800" dirty="0"/>
              <a:t>don’t feel pressured or that you have to answer straight away</a:t>
            </a:r>
            <a:endParaRPr sz="1800" dirty="0"/>
          </a:p>
          <a:p>
            <a:pPr marL="457200" lvl="0" indent="-342900" algn="l" rtl="0">
              <a:spcBef>
                <a:spcPts val="0"/>
              </a:spcBef>
              <a:spcAft>
                <a:spcPts val="0"/>
              </a:spcAft>
              <a:buSzPts val="1800"/>
              <a:buChar char="●"/>
            </a:pPr>
            <a:r>
              <a:rPr lang="en-GB" sz="1800" dirty="0"/>
              <a:t>don’t disclose personal information - use third-person examples, say ‘some people...’</a:t>
            </a:r>
            <a:endParaRPr sz="1800" dirty="0"/>
          </a:p>
          <a:p>
            <a:pPr marL="457200" lvl="0" indent="-342900" algn="l" rtl="0">
              <a:spcBef>
                <a:spcPts val="0"/>
              </a:spcBef>
              <a:spcAft>
                <a:spcPts val="0"/>
              </a:spcAft>
              <a:buSzPts val="1800"/>
              <a:buChar char="●"/>
            </a:pPr>
            <a:r>
              <a:rPr lang="en-GB" sz="1800" dirty="0"/>
              <a:t>seek advice if you need it</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66" name="Google Shape;766;p10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90</a:t>
            </a:fld>
            <a:endParaRPr dirty="0"/>
          </a:p>
        </p:txBody>
      </p:sp>
    </p:spTree>
  </p:cSld>
  <p:clrMapOvr>
    <a:masterClrMapping/>
  </p:clrMapOvr>
</p:sld>
</file>

<file path=ppt/theme/theme1.xml><?xml version="1.0" encoding="utf-8"?>
<a:theme xmlns:a="http://schemas.openxmlformats.org/drawingml/2006/main" name="Simple Light">
  <a:themeElements>
    <a:clrScheme name="DfE">
      <a:dk1>
        <a:sysClr val="windowText" lastClr="000000"/>
      </a:dk1>
      <a:lt1>
        <a:sysClr val="window" lastClr="FFFFFF"/>
      </a:lt1>
      <a:dk2>
        <a:srgbClr val="1F497D"/>
      </a:dk2>
      <a:lt2>
        <a:srgbClr val="9FB9C8"/>
      </a:lt2>
      <a:accent1>
        <a:srgbClr val="104F75"/>
      </a:accent1>
      <a:accent2>
        <a:srgbClr val="8A2529"/>
      </a:accent2>
      <a:accent3>
        <a:srgbClr val="E87D1E"/>
      </a:accent3>
      <a:accent4>
        <a:srgbClr val="C2A204"/>
      </a:accent4>
      <a:accent5>
        <a:srgbClr val="004712"/>
      </a:accent5>
      <a:accent6>
        <a:srgbClr val="260859"/>
      </a:accent6>
      <a:hlink>
        <a:srgbClr val="104F75"/>
      </a:hlink>
      <a:folHlink>
        <a:srgbClr val="00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DfE">
      <a:dk1>
        <a:sysClr val="windowText" lastClr="000000"/>
      </a:dk1>
      <a:lt1>
        <a:sysClr val="window" lastClr="FFFFFF"/>
      </a:lt1>
      <a:dk2>
        <a:srgbClr val="1F497D"/>
      </a:dk2>
      <a:lt2>
        <a:srgbClr val="9FB9C8"/>
      </a:lt2>
      <a:accent1>
        <a:srgbClr val="104F75"/>
      </a:accent1>
      <a:accent2>
        <a:srgbClr val="8A2529"/>
      </a:accent2>
      <a:accent3>
        <a:srgbClr val="E87D1E"/>
      </a:accent3>
      <a:accent4>
        <a:srgbClr val="C2A204"/>
      </a:accent4>
      <a:accent5>
        <a:srgbClr val="004712"/>
      </a:accent5>
      <a:accent6>
        <a:srgbClr val="260859"/>
      </a:accent6>
      <a:hlink>
        <a:srgbClr val="104F75"/>
      </a:hlink>
      <a:folHlink>
        <a:srgbClr val="00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101E0C7FA741D4CBE1A205C946D7EEB" ma:contentTypeVersion="22" ma:contentTypeDescription="Create a new document." ma:contentTypeScope="" ma:versionID="9faeadbdaa5a6d8e8b8b6dc55083793a">
  <xsd:schema xmlns:xsd="http://www.w3.org/2001/XMLSchema" xmlns:xs="http://www.w3.org/2001/XMLSchema" xmlns:p="http://schemas.microsoft.com/office/2006/metadata/properties" xmlns:ns1="http://schemas.microsoft.com/sharepoint/v3" xmlns:ns2="44e14532-a849-432a-a37e-083b1735e337" xmlns:ns3="c6329e39-6fd0-445e-9e6d-0d5c11cccd94" targetNamespace="http://schemas.microsoft.com/office/2006/metadata/properties" ma:root="true" ma:fieldsID="9664d29c7e9804017643b02064b9d319" ns1:_="" ns2:_="" ns3:_="">
    <xsd:import namespace="http://schemas.microsoft.com/sharepoint/v3"/>
    <xsd:import namespace="44e14532-a849-432a-a37e-083b1735e337"/>
    <xsd:import namespace="c6329e39-6fd0-445e-9e6d-0d5c11cccd9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1:_ip_UnifiedCompliancePolicyProperties" minOccurs="0"/>
                <xsd:element ref="ns1:_ip_UnifiedCompliancePolicyUIAction" minOccurs="0"/>
                <xsd:element ref="ns3:MediaServiceLocation" minOccurs="0"/>
                <xsd:element ref="ns3:MediaServiceAutoKeyPoints" minOccurs="0"/>
                <xsd:element ref="ns3:MediaServiceKeyPoints" minOccurs="0"/>
                <xsd:element ref="ns3:Number" minOccurs="0"/>
                <xsd:element ref="ns3:FileNumber" minOccurs="0"/>
                <xsd:element ref="ns3:Filenumber0"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hidden="true" ma:internalName="_ip_UnifiedCompliancePolicyProperties">
      <xsd:simpleType>
        <xsd:restriction base="dms:Note"/>
      </xsd:simpleType>
    </xsd:element>
    <xsd:element name="_ip_UnifiedCompliancePolicyUIAction" ma:index="1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4e14532-a849-432a-a37e-083b1735e33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8" nillable="true" ma:displayName="Taxonomy Catch All Column" ma:hidden="true" ma:list="{1a29c7c5-9d63-4811-b798-a6dd80f7e40d}" ma:internalName="TaxCatchAll" ma:showField="CatchAllData" ma:web="44e14532-a849-432a-a37e-083b1735e33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329e39-6fd0-445e-9e6d-0d5c11cccd9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description="" ma:indexed="true"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9" nillable="true" ma:displayName="Location" ma:description="" ma:indexed="true" ma:internalName="MediaServiceLocation"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Number" ma:index="22" nillable="true" ma:displayName="Number" ma:format="Dropdown" ma:internalName="Number" ma:percentage="FALSE">
      <xsd:simpleType>
        <xsd:restriction base="dms:Number"/>
      </xsd:simpleType>
    </xsd:element>
    <xsd:element name="FileNumber" ma:index="23" nillable="true" ma:displayName="File Number" ma:format="Dropdown" ma:internalName="FileNumber" ma:percentage="FALSE">
      <xsd:simpleType>
        <xsd:restriction base="dms:Number"/>
      </xsd:simpleType>
    </xsd:element>
    <xsd:element name="Filenumber0" ma:index="24" nillable="true" ma:displayName="File number" ma:format="Dropdown" ma:internalName="Filenumber0" ma:percentage="FALSE">
      <xsd:simpleType>
        <xsd:restriction base="dms:Number"/>
      </xsd:simple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5ca400f2-e073-4868-ab41-057e5447578c"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Number xmlns="c6329e39-6fd0-445e-9e6d-0d5c11cccd94" xsi:nil="true"/>
    <TaxCatchAll xmlns="44e14532-a849-432a-a37e-083b1735e337"/>
    <_ip_UnifiedCompliancePolicyProperties xmlns="http://schemas.microsoft.com/sharepoint/v3" xsi:nil="true"/>
    <FileNumber xmlns="c6329e39-6fd0-445e-9e6d-0d5c11cccd94" xsi:nil="true"/>
    <lcf76f155ced4ddcb4097134ff3c332f xmlns="c6329e39-6fd0-445e-9e6d-0d5c11cccd94">
      <Terms xmlns="http://schemas.microsoft.com/office/infopath/2007/PartnerControls"/>
    </lcf76f155ced4ddcb4097134ff3c332f>
    <Filenumber0 xmlns="c6329e39-6fd0-445e-9e6d-0d5c11cccd94" xsi:nil="true"/>
  </documentManagement>
</p:properties>
</file>

<file path=customXml/itemProps1.xml><?xml version="1.0" encoding="utf-8"?>
<ds:datastoreItem xmlns:ds="http://schemas.openxmlformats.org/officeDocument/2006/customXml" ds:itemID="{4893266B-6C4D-4F42-B057-E30066DC7E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4e14532-a849-432a-a37e-083b1735e337"/>
    <ds:schemaRef ds:uri="c6329e39-6fd0-445e-9e6d-0d5c11cccd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30D878C-6AC3-426B-B8E9-226524B83DDE}">
  <ds:schemaRefs>
    <ds:schemaRef ds:uri="http://schemas.microsoft.com/sharepoint/v3/contenttype/forms"/>
  </ds:schemaRefs>
</ds:datastoreItem>
</file>

<file path=customXml/itemProps3.xml><?xml version="1.0" encoding="utf-8"?>
<ds:datastoreItem xmlns:ds="http://schemas.openxmlformats.org/officeDocument/2006/customXml" ds:itemID="{B78AC49F-0FEC-4B9B-B2BE-5400CE69948E}">
  <ds:schemaRefs>
    <ds:schemaRef ds:uri="http://www.w3.org/XML/1998/namespace"/>
    <ds:schemaRef ds:uri="http://schemas.microsoft.com/sharepoint/v3"/>
    <ds:schemaRef ds:uri="44e14532-a849-432a-a37e-083b1735e337"/>
    <ds:schemaRef ds:uri="http://schemas.microsoft.com/office/2006/documentManagement/types"/>
    <ds:schemaRef ds:uri="http://schemas.openxmlformats.org/package/2006/metadata/core-properties"/>
    <ds:schemaRef ds:uri="c6329e39-6fd0-445e-9e6d-0d5c11cccd94"/>
    <ds:schemaRef ds:uri="http://purl.org/dc/elements/1.1/"/>
    <ds:schemaRef ds:uri="http://purl.org/dc/terms/"/>
    <ds:schemaRef ds:uri="http://schemas.microsoft.com/office/infopath/2007/PartnerControl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TotalTime>
  <Words>7842</Words>
  <Application>Microsoft Office PowerPoint</Application>
  <PresentationFormat>On-screen Show (16:9)</PresentationFormat>
  <Paragraphs>1106</Paragraphs>
  <Slides>90</Slides>
  <Notes>90</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90</vt:i4>
      </vt:variant>
    </vt:vector>
  </HeadingPairs>
  <TitlesOfParts>
    <vt:vector size="93" baseType="lpstr">
      <vt:lpstr>Arial</vt:lpstr>
      <vt:lpstr>Simple Light</vt:lpstr>
      <vt:lpstr>Simple Light</vt:lpstr>
      <vt:lpstr>Teaching about intimate and sexual relationships, including sexual health</vt:lpstr>
      <vt:lpstr>Contents </vt:lpstr>
      <vt:lpstr>About this training module  </vt:lpstr>
      <vt:lpstr>What you will get out of this </vt:lpstr>
      <vt:lpstr>Teaching the new curriculum</vt:lpstr>
      <vt:lpstr>Related topics</vt:lpstr>
      <vt:lpstr>Helping young people make healthy decisions  </vt:lpstr>
      <vt:lpstr>Progression from primary relationships teaching  </vt:lpstr>
      <vt:lpstr>Start with healthy intimate relationships  </vt:lpstr>
      <vt:lpstr>LGBT needs and inclusion </vt:lpstr>
      <vt:lpstr>Faith backgrounds </vt:lpstr>
      <vt:lpstr>Pupils with SEND</vt:lpstr>
      <vt:lpstr>‘Right to withdraw’  </vt:lpstr>
      <vt:lpstr>Teacher wellbeing</vt:lpstr>
      <vt:lpstr>Safeguarding</vt:lpstr>
      <vt:lpstr>Safeguarding (1)</vt:lpstr>
      <vt:lpstr>Ground rules</vt:lpstr>
      <vt:lpstr>Create class ground rules   </vt:lpstr>
      <vt:lpstr>Example ground rules   </vt:lpstr>
      <vt:lpstr>Intimate and sexual relationships, including sexual health</vt:lpstr>
      <vt:lpstr>Subjects covered by these slides   </vt:lpstr>
      <vt:lpstr>Healthy intimate relationships</vt:lpstr>
      <vt:lpstr>Healthy intimate relationships  </vt:lpstr>
      <vt:lpstr>Diversity of intimate relationships  </vt:lpstr>
      <vt:lpstr>Good communication   </vt:lpstr>
      <vt:lpstr>Sex in intimate relationships  </vt:lpstr>
      <vt:lpstr>Choosing to not to have sex   </vt:lpstr>
      <vt:lpstr>Intimacy without sex    </vt:lpstr>
      <vt:lpstr>When relationships end  </vt:lpstr>
      <vt:lpstr>Sexual consent and the law</vt:lpstr>
      <vt:lpstr>UK legal age of consent (1)  </vt:lpstr>
      <vt:lpstr>UK legal age of consent (2)  </vt:lpstr>
      <vt:lpstr>Freedom and capacity to consent  </vt:lpstr>
      <vt:lpstr>When consent is not possible  </vt:lpstr>
      <vt:lpstr>Checking for consent   </vt:lpstr>
      <vt:lpstr>People in a position of trust  </vt:lpstr>
      <vt:lpstr>Identifying and managing sexual pressure</vt:lpstr>
      <vt:lpstr>Sources of sexual pressure  </vt:lpstr>
      <vt:lpstr>Recognising sexual pressure  </vt:lpstr>
      <vt:lpstr>Managing sexual pressure  </vt:lpstr>
      <vt:lpstr>Not pressuring others   </vt:lpstr>
      <vt:lpstr>Sexual relationships</vt:lpstr>
      <vt:lpstr>How sex can affect health  </vt:lpstr>
      <vt:lpstr>Future sexual health  </vt:lpstr>
      <vt:lpstr>Sexual health screening      </vt:lpstr>
      <vt:lpstr>Alcohol, drugs and sex (1)    </vt:lpstr>
      <vt:lpstr>Alcohol, drugs and sex (2)    </vt:lpstr>
      <vt:lpstr>Human fertility and reproduction</vt:lpstr>
      <vt:lpstr>Individual development  </vt:lpstr>
      <vt:lpstr>Fertility and reproduction  </vt:lpstr>
      <vt:lpstr>Ways people have a child   </vt:lpstr>
      <vt:lpstr>How health can affect fertility  </vt:lpstr>
      <vt:lpstr>Fertility and menopause   </vt:lpstr>
      <vt:lpstr>Pregnancy   </vt:lpstr>
      <vt:lpstr>Pregnancy signs   </vt:lpstr>
      <vt:lpstr>Pregnancy testing and support   </vt:lpstr>
      <vt:lpstr>Having a baby   </vt:lpstr>
      <vt:lpstr>Wellbeing during/after pregnancy   </vt:lpstr>
      <vt:lpstr>Miscarriage and ‘stillbirth’   </vt:lpstr>
      <vt:lpstr>Pregnancy choices and support</vt:lpstr>
      <vt:lpstr>Making decisions about pregnancy    </vt:lpstr>
      <vt:lpstr>Abortion (1)    </vt:lpstr>
      <vt:lpstr>Abortion (2)    </vt:lpstr>
      <vt:lpstr>Abortion (3)    </vt:lpstr>
      <vt:lpstr>Support if considering abortion    </vt:lpstr>
      <vt:lpstr>Sexually transmitted infections (STIs)</vt:lpstr>
      <vt:lpstr>Sexually transmitted infections    </vt:lpstr>
      <vt:lpstr>Other ways people get STIs   </vt:lpstr>
      <vt:lpstr>Understanding ‘safer sex’      </vt:lpstr>
      <vt:lpstr>Impact of STIs       </vt:lpstr>
      <vt:lpstr>Most common STIs       </vt:lpstr>
      <vt:lpstr>STI help and testing       </vt:lpstr>
      <vt:lpstr>STI treatment      </vt:lpstr>
      <vt:lpstr>Contraception and sexual health advice</vt:lpstr>
      <vt:lpstr>Right to sexual health services  </vt:lpstr>
      <vt:lpstr>Contraception  </vt:lpstr>
      <vt:lpstr>Contraceptive choices   </vt:lpstr>
      <vt:lpstr>Emergency contraception  </vt:lpstr>
      <vt:lpstr>Using condoms (1)  </vt:lpstr>
      <vt:lpstr>Using condoms (2)  </vt:lpstr>
      <vt:lpstr>Condom choice  </vt:lpstr>
      <vt:lpstr>Examples of good practice</vt:lpstr>
      <vt:lpstr>Good practice  </vt:lpstr>
      <vt:lpstr>Good practice approaches (1)  </vt:lpstr>
      <vt:lpstr>Good practice approaches (2)  </vt:lpstr>
      <vt:lpstr>Demonstrating condoms  </vt:lpstr>
      <vt:lpstr>Sharing further information</vt:lpstr>
      <vt:lpstr> Dealing with difficult questions</vt:lpstr>
      <vt:lpstr>Dealing with difficult questions  </vt:lpstr>
      <vt:lpstr>Dealing with difficult questions (2)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about intimate and sexual relationships, including sexual health</dc:title>
  <cp:lastModifiedBy>Amanda Whybro</cp:lastModifiedBy>
  <cp:revision>4</cp:revision>
  <dcterms:modified xsi:type="dcterms:W3CDTF">2022-11-29T21:13:56Z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0x010100E101E0C7FA741D4CBE1A205C946D7EEB</vt:lpwstr>
  </property>
</Properties>
</file>