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4"/>
  </p:sldMasterIdLst>
  <p:notesMasterIdLst>
    <p:notesMasterId r:id="rId35"/>
  </p:notesMasterIdLst>
  <p:sldIdLst>
    <p:sldId id="256" r:id="rId5"/>
    <p:sldId id="259" r:id="rId6"/>
    <p:sldId id="263" r:id="rId7"/>
    <p:sldId id="264" r:id="rId8"/>
    <p:sldId id="265" r:id="rId9"/>
    <p:sldId id="266" r:id="rId10"/>
    <p:sldId id="267" r:id="rId11"/>
    <p:sldId id="268" r:id="rId12"/>
    <p:sldId id="269" r:id="rId13"/>
    <p:sldId id="270" r:id="rId14"/>
    <p:sldId id="271" r:id="rId15"/>
    <p:sldId id="289" r:id="rId16"/>
    <p:sldId id="290" r:id="rId17"/>
    <p:sldId id="291" r:id="rId18"/>
    <p:sldId id="292" r:id="rId19"/>
    <p:sldId id="293" r:id="rId20"/>
    <p:sldId id="294" r:id="rId21"/>
    <p:sldId id="295" r:id="rId22"/>
    <p:sldId id="296" r:id="rId23"/>
    <p:sldId id="297" r:id="rId24"/>
    <p:sldId id="298" r:id="rId25"/>
    <p:sldId id="299" r:id="rId26"/>
    <p:sldId id="300" r:id="rId27"/>
    <p:sldId id="301" r:id="rId28"/>
    <p:sldId id="302" r:id="rId29"/>
    <p:sldId id="304" r:id="rId30"/>
    <p:sldId id="312" r:id="rId31"/>
    <p:sldId id="313" r:id="rId32"/>
    <p:sldId id="315" r:id="rId33"/>
    <p:sldId id="320" r:id="rId3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orient="horz" pos="136">
          <p15:clr>
            <a:srgbClr val="9AA0A6"/>
          </p15:clr>
        </p15:guide>
        <p15:guide id="4" orient="horz" pos="3116">
          <p15:clr>
            <a:srgbClr val="9AA0A6"/>
          </p15:clr>
        </p15:guide>
        <p15:guide id="5" pos="5590">
          <p15:clr>
            <a:srgbClr val="9AA0A6"/>
          </p15:clr>
        </p15:guide>
        <p15:guide id="6" pos="2031">
          <p15:clr>
            <a:srgbClr val="9AA0A6"/>
          </p15:clr>
        </p15:guide>
        <p15:guide id="7" pos="170">
          <p15:clr>
            <a:srgbClr val="9AA0A6"/>
          </p15:clr>
        </p15:guide>
        <p15:guide id="8" pos="3729">
          <p15:clr>
            <a:srgbClr val="9AA0A6"/>
          </p15:clr>
        </p15:guide>
        <p15:guide id="9" pos="3808">
          <p15:clr>
            <a:srgbClr val="9AA0A6"/>
          </p15:clr>
        </p15:guide>
        <p15:guide id="10" pos="4699">
          <p15:clr>
            <a:srgbClr val="9AA0A6"/>
          </p15:clr>
        </p15:guide>
        <p15:guide id="11" orient="horz" pos="497">
          <p15:clr>
            <a:srgbClr val="9AA0A6"/>
          </p15:clr>
        </p15:guide>
        <p15:guide id="12" orient="horz" pos="576">
          <p15:clr>
            <a:srgbClr val="9AA0A6"/>
          </p15:clr>
        </p15:guide>
        <p15:guide id="13" pos="1101">
          <p15:clr>
            <a:srgbClr val="9AA0A6"/>
          </p15:clr>
        </p15:guide>
        <p15:guide id="14" orient="horz" pos="1304">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62626"/>
    <a:srgbClr val="404040"/>
    <a:srgbClr val="181818"/>
    <a:srgbClr val="7F7F7F"/>
    <a:srgbClr val="808080"/>
    <a:srgbClr val="B1B1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D5CD8B5-87EA-42C6-B24B-8C318FA931AF}">
  <a:tblStyle styleId="{CD5CD8B5-87EA-42C6-B24B-8C318FA931A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A98B1D20-585B-4FB7-8349-3684E967F6D0}"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54" y="82"/>
      </p:cViewPr>
      <p:guideLst>
        <p:guide orient="horz" pos="1620"/>
        <p:guide pos="2880"/>
        <p:guide orient="horz" pos="136"/>
        <p:guide orient="horz" pos="3116"/>
        <p:guide pos="5590"/>
        <p:guide pos="2031"/>
        <p:guide pos="170"/>
        <p:guide pos="3729"/>
        <p:guide pos="3808"/>
        <p:guide pos="4699"/>
        <p:guide orient="horz" pos="497"/>
        <p:guide orient="horz" pos="576"/>
        <p:guide pos="1101"/>
        <p:guide orient="horz" pos="130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nda Whybro" userId="4027430c-d85b-409f-ac88-59037ee68cf2" providerId="ADAL" clId="{23551580-125C-44DE-B63E-D366C25E3B06}"/>
    <pc:docChg chg="custSel delSld modSld">
      <pc:chgData name="Amanda Whybro" userId="4027430c-d85b-409f-ac88-59037ee68cf2" providerId="ADAL" clId="{23551580-125C-44DE-B63E-D366C25E3B06}" dt="2022-11-29T21:00:11.036" v="70" actId="2696"/>
      <pc:docMkLst>
        <pc:docMk/>
      </pc:docMkLst>
      <pc:sldChg chg="addSp delSp modSp mod">
        <pc:chgData name="Amanda Whybro" userId="4027430c-d85b-409f-ac88-59037ee68cf2" providerId="ADAL" clId="{23551580-125C-44DE-B63E-D366C25E3B06}" dt="2022-11-29T20:54:56.317" v="9" actId="478"/>
        <pc:sldMkLst>
          <pc:docMk/>
          <pc:sldMk cId="0" sldId="256"/>
        </pc:sldMkLst>
        <pc:spChg chg="add del mod">
          <ac:chgData name="Amanda Whybro" userId="4027430c-d85b-409f-ac88-59037ee68cf2" providerId="ADAL" clId="{23551580-125C-44DE-B63E-D366C25E3B06}" dt="2022-11-29T20:54:41.385" v="3" actId="478"/>
          <ac:spMkLst>
            <pc:docMk/>
            <pc:sldMk cId="0" sldId="256"/>
            <ac:spMk id="3" creationId="{4807F10B-D407-8B41-7EED-F4A19BAFBA1A}"/>
          </ac:spMkLst>
        </pc:spChg>
        <pc:spChg chg="add del mod">
          <ac:chgData name="Amanda Whybro" userId="4027430c-d85b-409f-ac88-59037ee68cf2" providerId="ADAL" clId="{23551580-125C-44DE-B63E-D366C25E3B06}" dt="2022-11-29T20:54:56.317" v="9" actId="478"/>
          <ac:spMkLst>
            <pc:docMk/>
            <pc:sldMk cId="0" sldId="256"/>
            <ac:spMk id="5" creationId="{08F79EAE-5B03-2668-7764-E6E2D9E784FA}"/>
          </ac:spMkLst>
        </pc:spChg>
        <pc:spChg chg="mod">
          <ac:chgData name="Amanda Whybro" userId="4027430c-d85b-409f-ac88-59037ee68cf2" providerId="ADAL" clId="{23551580-125C-44DE-B63E-D366C25E3B06}" dt="2022-11-29T20:54:51.613" v="7" actId="1076"/>
          <ac:spMkLst>
            <pc:docMk/>
            <pc:sldMk cId="0" sldId="256"/>
            <ac:spMk id="56" creationId="{00000000-0000-0000-0000-000000000000}"/>
          </ac:spMkLst>
        </pc:spChg>
        <pc:spChg chg="del mod">
          <ac:chgData name="Amanda Whybro" userId="4027430c-d85b-409f-ac88-59037ee68cf2" providerId="ADAL" clId="{23551580-125C-44DE-B63E-D366C25E3B06}" dt="2022-11-29T20:54:47.578" v="6" actId="478"/>
          <ac:spMkLst>
            <pc:docMk/>
            <pc:sldMk cId="0" sldId="256"/>
            <ac:spMk id="57" creationId="{00000000-0000-0000-0000-000000000000}"/>
          </ac:spMkLst>
        </pc:spChg>
        <pc:spChg chg="del mod">
          <ac:chgData name="Amanda Whybro" userId="4027430c-d85b-409f-ac88-59037ee68cf2" providerId="ADAL" clId="{23551580-125C-44DE-B63E-D366C25E3B06}" dt="2022-11-29T20:54:37.422" v="1" actId="478"/>
          <ac:spMkLst>
            <pc:docMk/>
            <pc:sldMk cId="0" sldId="256"/>
            <ac:spMk id="59" creationId="{00000000-0000-0000-0000-000000000000}"/>
          </ac:spMkLst>
        </pc:spChg>
      </pc:sldChg>
      <pc:sldChg chg="del">
        <pc:chgData name="Amanda Whybro" userId="4027430c-d85b-409f-ac88-59037ee68cf2" providerId="ADAL" clId="{23551580-125C-44DE-B63E-D366C25E3B06}" dt="2022-11-29T20:55:00.802" v="10" actId="2696"/>
        <pc:sldMkLst>
          <pc:docMk/>
          <pc:sldMk cId="0" sldId="257"/>
        </pc:sldMkLst>
      </pc:sldChg>
      <pc:sldChg chg="del">
        <pc:chgData name="Amanda Whybro" userId="4027430c-d85b-409f-ac88-59037ee68cf2" providerId="ADAL" clId="{23551580-125C-44DE-B63E-D366C25E3B06}" dt="2022-11-29T20:55:03.742" v="11" actId="2696"/>
        <pc:sldMkLst>
          <pc:docMk/>
          <pc:sldMk cId="0" sldId="258"/>
        </pc:sldMkLst>
      </pc:sldChg>
      <pc:sldChg chg="modSp mod">
        <pc:chgData name="Amanda Whybro" userId="4027430c-d85b-409f-ac88-59037ee68cf2" providerId="ADAL" clId="{23551580-125C-44DE-B63E-D366C25E3B06}" dt="2022-11-29T20:55:44.905" v="13" actId="20577"/>
        <pc:sldMkLst>
          <pc:docMk/>
          <pc:sldMk cId="0" sldId="259"/>
        </pc:sldMkLst>
        <pc:spChg chg="mod">
          <ac:chgData name="Amanda Whybro" userId="4027430c-d85b-409f-ac88-59037ee68cf2" providerId="ADAL" clId="{23551580-125C-44DE-B63E-D366C25E3B06}" dt="2022-11-29T20:55:39.953" v="12" actId="20577"/>
          <ac:spMkLst>
            <pc:docMk/>
            <pc:sldMk cId="0" sldId="259"/>
            <ac:spMk id="78" creationId="{00000000-0000-0000-0000-000000000000}"/>
          </ac:spMkLst>
        </pc:spChg>
        <pc:spChg chg="mod">
          <ac:chgData name="Amanda Whybro" userId="4027430c-d85b-409f-ac88-59037ee68cf2" providerId="ADAL" clId="{23551580-125C-44DE-B63E-D366C25E3B06}" dt="2022-11-29T20:55:44.905" v="13" actId="20577"/>
          <ac:spMkLst>
            <pc:docMk/>
            <pc:sldMk cId="0" sldId="259"/>
            <ac:spMk id="79" creationId="{00000000-0000-0000-0000-000000000000}"/>
          </ac:spMkLst>
        </pc:spChg>
      </pc:sldChg>
      <pc:sldChg chg="del">
        <pc:chgData name="Amanda Whybro" userId="4027430c-d85b-409f-ac88-59037ee68cf2" providerId="ADAL" clId="{23551580-125C-44DE-B63E-D366C25E3B06}" dt="2022-11-29T20:55:57.200" v="14" actId="2696"/>
        <pc:sldMkLst>
          <pc:docMk/>
          <pc:sldMk cId="0" sldId="260"/>
        </pc:sldMkLst>
      </pc:sldChg>
      <pc:sldChg chg="del">
        <pc:chgData name="Amanda Whybro" userId="4027430c-d85b-409f-ac88-59037ee68cf2" providerId="ADAL" clId="{23551580-125C-44DE-B63E-D366C25E3B06}" dt="2022-11-29T20:56:04.411" v="15" actId="2696"/>
        <pc:sldMkLst>
          <pc:docMk/>
          <pc:sldMk cId="0" sldId="261"/>
        </pc:sldMkLst>
      </pc:sldChg>
      <pc:sldChg chg="del">
        <pc:chgData name="Amanda Whybro" userId="4027430c-d85b-409f-ac88-59037ee68cf2" providerId="ADAL" clId="{23551580-125C-44DE-B63E-D366C25E3B06}" dt="2022-11-29T20:56:19.778" v="16" actId="2696"/>
        <pc:sldMkLst>
          <pc:docMk/>
          <pc:sldMk cId="0" sldId="262"/>
        </pc:sldMkLst>
      </pc:sldChg>
      <pc:sldChg chg="del">
        <pc:chgData name="Amanda Whybro" userId="4027430c-d85b-409f-ac88-59037ee68cf2" providerId="ADAL" clId="{23551580-125C-44DE-B63E-D366C25E3B06}" dt="2022-11-29T20:56:42.429" v="17" actId="2696"/>
        <pc:sldMkLst>
          <pc:docMk/>
          <pc:sldMk cId="0" sldId="272"/>
        </pc:sldMkLst>
      </pc:sldChg>
      <pc:sldChg chg="del">
        <pc:chgData name="Amanda Whybro" userId="4027430c-d85b-409f-ac88-59037ee68cf2" providerId="ADAL" clId="{23551580-125C-44DE-B63E-D366C25E3B06}" dt="2022-11-29T20:56:46.610" v="18" actId="2696"/>
        <pc:sldMkLst>
          <pc:docMk/>
          <pc:sldMk cId="0" sldId="273"/>
        </pc:sldMkLst>
      </pc:sldChg>
      <pc:sldChg chg="del">
        <pc:chgData name="Amanda Whybro" userId="4027430c-d85b-409f-ac88-59037ee68cf2" providerId="ADAL" clId="{23551580-125C-44DE-B63E-D366C25E3B06}" dt="2022-11-29T20:56:51.898" v="19" actId="2696"/>
        <pc:sldMkLst>
          <pc:docMk/>
          <pc:sldMk cId="0" sldId="274"/>
        </pc:sldMkLst>
      </pc:sldChg>
      <pc:sldChg chg="del">
        <pc:chgData name="Amanda Whybro" userId="4027430c-d85b-409f-ac88-59037ee68cf2" providerId="ADAL" clId="{23551580-125C-44DE-B63E-D366C25E3B06}" dt="2022-11-29T20:56:56.305" v="20" actId="2696"/>
        <pc:sldMkLst>
          <pc:docMk/>
          <pc:sldMk cId="0" sldId="275"/>
        </pc:sldMkLst>
      </pc:sldChg>
      <pc:sldChg chg="del">
        <pc:chgData name="Amanda Whybro" userId="4027430c-d85b-409f-ac88-59037ee68cf2" providerId="ADAL" clId="{23551580-125C-44DE-B63E-D366C25E3B06}" dt="2022-11-29T20:57:04.155" v="21" actId="2696"/>
        <pc:sldMkLst>
          <pc:docMk/>
          <pc:sldMk cId="0" sldId="276"/>
        </pc:sldMkLst>
      </pc:sldChg>
      <pc:sldChg chg="del">
        <pc:chgData name="Amanda Whybro" userId="4027430c-d85b-409f-ac88-59037ee68cf2" providerId="ADAL" clId="{23551580-125C-44DE-B63E-D366C25E3B06}" dt="2022-11-29T20:57:06.746" v="22" actId="2696"/>
        <pc:sldMkLst>
          <pc:docMk/>
          <pc:sldMk cId="0" sldId="277"/>
        </pc:sldMkLst>
      </pc:sldChg>
      <pc:sldChg chg="del">
        <pc:chgData name="Amanda Whybro" userId="4027430c-d85b-409f-ac88-59037ee68cf2" providerId="ADAL" clId="{23551580-125C-44DE-B63E-D366C25E3B06}" dt="2022-11-29T20:57:09.483" v="23" actId="2696"/>
        <pc:sldMkLst>
          <pc:docMk/>
          <pc:sldMk cId="0" sldId="278"/>
        </pc:sldMkLst>
      </pc:sldChg>
      <pc:sldChg chg="del">
        <pc:chgData name="Amanda Whybro" userId="4027430c-d85b-409f-ac88-59037ee68cf2" providerId="ADAL" clId="{23551580-125C-44DE-B63E-D366C25E3B06}" dt="2022-11-29T20:57:12.138" v="24" actId="2696"/>
        <pc:sldMkLst>
          <pc:docMk/>
          <pc:sldMk cId="0" sldId="279"/>
        </pc:sldMkLst>
      </pc:sldChg>
      <pc:sldChg chg="del">
        <pc:chgData name="Amanda Whybro" userId="4027430c-d85b-409f-ac88-59037ee68cf2" providerId="ADAL" clId="{23551580-125C-44DE-B63E-D366C25E3B06}" dt="2022-11-29T20:57:18.234" v="25" actId="2696"/>
        <pc:sldMkLst>
          <pc:docMk/>
          <pc:sldMk cId="0" sldId="280"/>
        </pc:sldMkLst>
      </pc:sldChg>
      <pc:sldChg chg="del">
        <pc:chgData name="Amanda Whybro" userId="4027430c-d85b-409f-ac88-59037ee68cf2" providerId="ADAL" clId="{23551580-125C-44DE-B63E-D366C25E3B06}" dt="2022-11-29T20:57:21.271" v="26" actId="2696"/>
        <pc:sldMkLst>
          <pc:docMk/>
          <pc:sldMk cId="0" sldId="281"/>
        </pc:sldMkLst>
      </pc:sldChg>
      <pc:sldChg chg="del">
        <pc:chgData name="Amanda Whybro" userId="4027430c-d85b-409f-ac88-59037ee68cf2" providerId="ADAL" clId="{23551580-125C-44DE-B63E-D366C25E3B06}" dt="2022-11-29T20:57:24.336" v="27" actId="2696"/>
        <pc:sldMkLst>
          <pc:docMk/>
          <pc:sldMk cId="0" sldId="282"/>
        </pc:sldMkLst>
      </pc:sldChg>
      <pc:sldChg chg="del">
        <pc:chgData name="Amanda Whybro" userId="4027430c-d85b-409f-ac88-59037ee68cf2" providerId="ADAL" clId="{23551580-125C-44DE-B63E-D366C25E3B06}" dt="2022-11-29T20:57:26.756" v="28" actId="2696"/>
        <pc:sldMkLst>
          <pc:docMk/>
          <pc:sldMk cId="0" sldId="283"/>
        </pc:sldMkLst>
      </pc:sldChg>
      <pc:sldChg chg="del">
        <pc:chgData name="Amanda Whybro" userId="4027430c-d85b-409f-ac88-59037ee68cf2" providerId="ADAL" clId="{23551580-125C-44DE-B63E-D366C25E3B06}" dt="2022-11-29T20:57:31.987" v="29" actId="2696"/>
        <pc:sldMkLst>
          <pc:docMk/>
          <pc:sldMk cId="0" sldId="284"/>
        </pc:sldMkLst>
      </pc:sldChg>
      <pc:sldChg chg="del">
        <pc:chgData name="Amanda Whybro" userId="4027430c-d85b-409f-ac88-59037ee68cf2" providerId="ADAL" clId="{23551580-125C-44DE-B63E-D366C25E3B06}" dt="2022-11-29T20:57:34.737" v="30" actId="2696"/>
        <pc:sldMkLst>
          <pc:docMk/>
          <pc:sldMk cId="0" sldId="285"/>
        </pc:sldMkLst>
      </pc:sldChg>
      <pc:sldChg chg="del">
        <pc:chgData name="Amanda Whybro" userId="4027430c-d85b-409f-ac88-59037ee68cf2" providerId="ADAL" clId="{23551580-125C-44DE-B63E-D366C25E3B06}" dt="2022-11-29T20:57:37.794" v="31" actId="2696"/>
        <pc:sldMkLst>
          <pc:docMk/>
          <pc:sldMk cId="0" sldId="286"/>
        </pc:sldMkLst>
      </pc:sldChg>
      <pc:sldChg chg="del">
        <pc:chgData name="Amanda Whybro" userId="4027430c-d85b-409f-ac88-59037ee68cf2" providerId="ADAL" clId="{23551580-125C-44DE-B63E-D366C25E3B06}" dt="2022-11-29T20:57:40.932" v="32" actId="2696"/>
        <pc:sldMkLst>
          <pc:docMk/>
          <pc:sldMk cId="0" sldId="287"/>
        </pc:sldMkLst>
      </pc:sldChg>
      <pc:sldChg chg="del">
        <pc:chgData name="Amanda Whybro" userId="4027430c-d85b-409f-ac88-59037ee68cf2" providerId="ADAL" clId="{23551580-125C-44DE-B63E-D366C25E3B06}" dt="2022-11-29T20:57:44.099" v="33" actId="2696"/>
        <pc:sldMkLst>
          <pc:docMk/>
          <pc:sldMk cId="0" sldId="288"/>
        </pc:sldMkLst>
      </pc:sldChg>
      <pc:sldChg chg="del">
        <pc:chgData name="Amanda Whybro" userId="4027430c-d85b-409f-ac88-59037ee68cf2" providerId="ADAL" clId="{23551580-125C-44DE-B63E-D366C25E3B06}" dt="2022-11-29T20:58:27.109" v="34" actId="2696"/>
        <pc:sldMkLst>
          <pc:docMk/>
          <pc:sldMk cId="0" sldId="303"/>
        </pc:sldMkLst>
      </pc:sldChg>
      <pc:sldChg chg="del">
        <pc:chgData name="Amanda Whybro" userId="4027430c-d85b-409f-ac88-59037ee68cf2" providerId="ADAL" clId="{23551580-125C-44DE-B63E-D366C25E3B06}" dt="2022-11-29T20:58:36.692" v="35" actId="2696"/>
        <pc:sldMkLst>
          <pc:docMk/>
          <pc:sldMk cId="0" sldId="305"/>
        </pc:sldMkLst>
      </pc:sldChg>
      <pc:sldChg chg="del">
        <pc:chgData name="Amanda Whybro" userId="4027430c-d85b-409f-ac88-59037ee68cf2" providerId="ADAL" clId="{23551580-125C-44DE-B63E-D366C25E3B06}" dt="2022-11-29T20:58:41.720" v="36" actId="2696"/>
        <pc:sldMkLst>
          <pc:docMk/>
          <pc:sldMk cId="0" sldId="306"/>
        </pc:sldMkLst>
      </pc:sldChg>
      <pc:sldChg chg="del">
        <pc:chgData name="Amanda Whybro" userId="4027430c-d85b-409f-ac88-59037ee68cf2" providerId="ADAL" clId="{23551580-125C-44DE-B63E-D366C25E3B06}" dt="2022-11-29T20:58:44.490" v="37" actId="2696"/>
        <pc:sldMkLst>
          <pc:docMk/>
          <pc:sldMk cId="0" sldId="307"/>
        </pc:sldMkLst>
      </pc:sldChg>
      <pc:sldChg chg="del">
        <pc:chgData name="Amanda Whybro" userId="4027430c-d85b-409f-ac88-59037ee68cf2" providerId="ADAL" clId="{23551580-125C-44DE-B63E-D366C25E3B06}" dt="2022-11-29T20:58:46.856" v="38" actId="2696"/>
        <pc:sldMkLst>
          <pc:docMk/>
          <pc:sldMk cId="0" sldId="308"/>
        </pc:sldMkLst>
      </pc:sldChg>
      <pc:sldChg chg="del">
        <pc:chgData name="Amanda Whybro" userId="4027430c-d85b-409f-ac88-59037ee68cf2" providerId="ADAL" clId="{23551580-125C-44DE-B63E-D366C25E3B06}" dt="2022-11-29T20:58:49.830" v="39" actId="2696"/>
        <pc:sldMkLst>
          <pc:docMk/>
          <pc:sldMk cId="0" sldId="309"/>
        </pc:sldMkLst>
      </pc:sldChg>
      <pc:sldChg chg="del">
        <pc:chgData name="Amanda Whybro" userId="4027430c-d85b-409f-ac88-59037ee68cf2" providerId="ADAL" clId="{23551580-125C-44DE-B63E-D366C25E3B06}" dt="2022-11-29T20:58:53.993" v="40" actId="2696"/>
        <pc:sldMkLst>
          <pc:docMk/>
          <pc:sldMk cId="0" sldId="310"/>
        </pc:sldMkLst>
      </pc:sldChg>
      <pc:sldChg chg="del">
        <pc:chgData name="Amanda Whybro" userId="4027430c-d85b-409f-ac88-59037ee68cf2" providerId="ADAL" clId="{23551580-125C-44DE-B63E-D366C25E3B06}" dt="2022-11-29T20:58:57.153" v="41" actId="2696"/>
        <pc:sldMkLst>
          <pc:docMk/>
          <pc:sldMk cId="0" sldId="311"/>
        </pc:sldMkLst>
      </pc:sldChg>
      <pc:sldChg chg="modSp mod">
        <pc:chgData name="Amanda Whybro" userId="4027430c-d85b-409f-ac88-59037ee68cf2" providerId="ADAL" clId="{23551580-125C-44DE-B63E-D366C25E3B06}" dt="2022-11-29T20:59:02.787" v="42" actId="20577"/>
        <pc:sldMkLst>
          <pc:docMk/>
          <pc:sldMk cId="0" sldId="312"/>
        </pc:sldMkLst>
        <pc:spChg chg="mod">
          <ac:chgData name="Amanda Whybro" userId="4027430c-d85b-409f-ac88-59037ee68cf2" providerId="ADAL" clId="{23551580-125C-44DE-B63E-D366C25E3B06}" dt="2022-11-29T20:59:02.787" v="42" actId="20577"/>
          <ac:spMkLst>
            <pc:docMk/>
            <pc:sldMk cId="0" sldId="312"/>
            <ac:spMk id="500" creationId="{00000000-0000-0000-0000-000000000000}"/>
          </ac:spMkLst>
        </pc:spChg>
      </pc:sldChg>
      <pc:sldChg chg="modSp mod">
        <pc:chgData name="Amanda Whybro" userId="4027430c-d85b-409f-ac88-59037ee68cf2" providerId="ADAL" clId="{23551580-125C-44DE-B63E-D366C25E3B06}" dt="2022-11-29T20:59:10.653" v="43" actId="20577"/>
        <pc:sldMkLst>
          <pc:docMk/>
          <pc:sldMk cId="0" sldId="313"/>
        </pc:sldMkLst>
        <pc:spChg chg="mod">
          <ac:chgData name="Amanda Whybro" userId="4027430c-d85b-409f-ac88-59037ee68cf2" providerId="ADAL" clId="{23551580-125C-44DE-B63E-D366C25E3B06}" dt="2022-11-29T20:59:10.653" v="43" actId="20577"/>
          <ac:spMkLst>
            <pc:docMk/>
            <pc:sldMk cId="0" sldId="313"/>
            <ac:spMk id="506" creationId="{00000000-0000-0000-0000-000000000000}"/>
          </ac:spMkLst>
        </pc:spChg>
      </pc:sldChg>
      <pc:sldChg chg="del">
        <pc:chgData name="Amanda Whybro" userId="4027430c-d85b-409f-ac88-59037ee68cf2" providerId="ADAL" clId="{23551580-125C-44DE-B63E-D366C25E3B06}" dt="2022-11-29T20:59:16.006" v="44" actId="2696"/>
        <pc:sldMkLst>
          <pc:docMk/>
          <pc:sldMk cId="0" sldId="314"/>
        </pc:sldMkLst>
      </pc:sldChg>
      <pc:sldChg chg="del">
        <pc:chgData name="Amanda Whybro" userId="4027430c-d85b-409f-ac88-59037ee68cf2" providerId="ADAL" clId="{23551580-125C-44DE-B63E-D366C25E3B06}" dt="2022-11-29T20:59:22.250" v="45" actId="2696"/>
        <pc:sldMkLst>
          <pc:docMk/>
          <pc:sldMk cId="0" sldId="316"/>
        </pc:sldMkLst>
      </pc:sldChg>
      <pc:sldChg chg="del">
        <pc:chgData name="Amanda Whybro" userId="4027430c-d85b-409f-ac88-59037ee68cf2" providerId="ADAL" clId="{23551580-125C-44DE-B63E-D366C25E3B06}" dt="2022-11-29T20:59:25.161" v="46" actId="2696"/>
        <pc:sldMkLst>
          <pc:docMk/>
          <pc:sldMk cId="0" sldId="317"/>
        </pc:sldMkLst>
      </pc:sldChg>
      <pc:sldChg chg="del">
        <pc:chgData name="Amanda Whybro" userId="4027430c-d85b-409f-ac88-59037ee68cf2" providerId="ADAL" clId="{23551580-125C-44DE-B63E-D366C25E3B06}" dt="2022-11-29T20:59:27.572" v="47" actId="2696"/>
        <pc:sldMkLst>
          <pc:docMk/>
          <pc:sldMk cId="0" sldId="318"/>
        </pc:sldMkLst>
      </pc:sldChg>
      <pc:sldChg chg="del">
        <pc:chgData name="Amanda Whybro" userId="4027430c-d85b-409f-ac88-59037ee68cf2" providerId="ADAL" clId="{23551580-125C-44DE-B63E-D366C25E3B06}" dt="2022-11-29T20:59:32.842" v="48" actId="2696"/>
        <pc:sldMkLst>
          <pc:docMk/>
          <pc:sldMk cId="0" sldId="319"/>
        </pc:sldMkLst>
      </pc:sldChg>
      <pc:sldChg chg="modSp mod">
        <pc:chgData name="Amanda Whybro" userId="4027430c-d85b-409f-ac88-59037ee68cf2" providerId="ADAL" clId="{23551580-125C-44DE-B63E-D366C25E3B06}" dt="2022-11-29T21:00:05.615" v="69" actId="404"/>
        <pc:sldMkLst>
          <pc:docMk/>
          <pc:sldMk cId="0" sldId="320"/>
        </pc:sldMkLst>
        <pc:spChg chg="mod">
          <ac:chgData name="Amanda Whybro" userId="4027430c-d85b-409f-ac88-59037ee68cf2" providerId="ADAL" clId="{23551580-125C-44DE-B63E-D366C25E3B06}" dt="2022-11-29T21:00:05.615" v="69" actId="404"/>
          <ac:spMkLst>
            <pc:docMk/>
            <pc:sldMk cId="0" sldId="320"/>
            <ac:spMk id="575" creationId="{00000000-0000-0000-0000-000000000000}"/>
          </ac:spMkLst>
        </pc:spChg>
      </pc:sldChg>
      <pc:sldChg chg="del">
        <pc:chgData name="Amanda Whybro" userId="4027430c-d85b-409f-ac88-59037ee68cf2" providerId="ADAL" clId="{23551580-125C-44DE-B63E-D366C25E3B06}" dt="2022-11-29T21:00:11.036" v="70" actId="2696"/>
        <pc:sldMkLst>
          <pc:docMk/>
          <pc:sldMk cId="0" sldId="321"/>
        </pc:sldMkLst>
      </pc:sldChg>
      <pc:sldMasterChg chg="delSldLayout">
        <pc:chgData name="Amanda Whybro" userId="4027430c-d85b-409f-ac88-59037ee68cf2" providerId="ADAL" clId="{23551580-125C-44DE-B63E-D366C25E3B06}" dt="2022-11-29T21:00:11.036" v="70" actId="2696"/>
        <pc:sldMasterMkLst>
          <pc:docMk/>
          <pc:sldMasterMk cId="0" sldId="2147483659"/>
        </pc:sldMasterMkLst>
        <pc:sldLayoutChg chg="del">
          <pc:chgData name="Amanda Whybro" userId="4027430c-d85b-409f-ac88-59037ee68cf2" providerId="ADAL" clId="{23551580-125C-44DE-B63E-D366C25E3B06}" dt="2022-11-29T20:59:16.006" v="44" actId="2696"/>
          <pc:sldLayoutMkLst>
            <pc:docMk/>
            <pc:sldMasterMk cId="0" sldId="2147483659"/>
            <pc:sldLayoutMk cId="0" sldId="2147483650"/>
          </pc:sldLayoutMkLst>
        </pc:sldLayoutChg>
        <pc:sldLayoutChg chg="del">
          <pc:chgData name="Amanda Whybro" userId="4027430c-d85b-409f-ac88-59037ee68cf2" providerId="ADAL" clId="{23551580-125C-44DE-B63E-D366C25E3B06}" dt="2022-11-29T21:00:11.036" v="70" actId="2696"/>
          <pc:sldLayoutMkLst>
            <pc:docMk/>
            <pc:sldMasterMk cId="0" sldId="2147483659"/>
            <pc:sldLayoutMk cId="0" sldId="2147483657"/>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7de3345185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7de3345185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7de3345185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7de3345185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Google Shape;314;g76b178712f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5" name="Google Shape;315;g76b178712f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0"/>
        <p:cNvGrpSpPr/>
        <p:nvPr/>
      </p:nvGrpSpPr>
      <p:grpSpPr>
        <a:xfrm>
          <a:off x="0" y="0"/>
          <a:ext cx="0" cy="0"/>
          <a:chOff x="0" y="0"/>
          <a:chExt cx="0" cy="0"/>
        </a:xfrm>
      </p:grpSpPr>
      <p:sp>
        <p:nvSpPr>
          <p:cNvPr id="321" name="Google Shape;321;g7e1e90ec96_1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2" name="Google Shape;322;g7e1e90ec96_1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g76b178712f_0_1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9" name="Google Shape;329;g76b178712f_0_1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g76b178712f_0_1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8" name="Google Shape;338;g76b178712f_0_1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g76b178712f_0_1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7" name="Google Shape;347;g76b178712f_0_1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g76b178712f_0_1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6" name="Google Shape;356;g76b178712f_0_1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3"/>
        <p:cNvGrpSpPr/>
        <p:nvPr/>
      </p:nvGrpSpPr>
      <p:grpSpPr>
        <a:xfrm>
          <a:off x="0" y="0"/>
          <a:ext cx="0" cy="0"/>
          <a:chOff x="0" y="0"/>
          <a:chExt cx="0" cy="0"/>
        </a:xfrm>
      </p:grpSpPr>
      <p:sp>
        <p:nvSpPr>
          <p:cNvPr id="364" name="Google Shape;364;g7e18c8cc55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5" name="Google Shape;365;g7e18c8cc55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2"/>
        <p:cNvGrpSpPr/>
        <p:nvPr/>
      </p:nvGrpSpPr>
      <p:grpSpPr>
        <a:xfrm>
          <a:off x="0" y="0"/>
          <a:ext cx="0" cy="0"/>
          <a:chOff x="0" y="0"/>
          <a:chExt cx="0" cy="0"/>
        </a:xfrm>
      </p:grpSpPr>
      <p:sp>
        <p:nvSpPr>
          <p:cNvPr id="373" name="Google Shape;373;g76b178712f_0_2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4" name="Google Shape;374;g76b178712f_0_2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86e9706321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86e9706321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Google Shape;382;g76b178712f_0_2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3" name="Google Shape;383;g76b178712f_0_2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Google Shape;391;g76b178712f_0_3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2" name="Google Shape;392;g76b178712f_0_3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6"/>
        <p:cNvGrpSpPr/>
        <p:nvPr/>
      </p:nvGrpSpPr>
      <p:grpSpPr>
        <a:xfrm>
          <a:off x="0" y="0"/>
          <a:ext cx="0" cy="0"/>
          <a:chOff x="0" y="0"/>
          <a:chExt cx="0" cy="0"/>
        </a:xfrm>
      </p:grpSpPr>
      <p:sp>
        <p:nvSpPr>
          <p:cNvPr id="397" name="Google Shape;397;g76c7af7548_0_1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8" name="Google Shape;398;g76c7af7548_0_1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Google Shape;405;g76b178712f_0_2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6" name="Google Shape;406;g76b178712f_0_2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g76c7af7548_0_1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4" name="Google Shape;414;g76c7af7548_0_1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0"/>
        <p:cNvGrpSpPr/>
        <p:nvPr/>
      </p:nvGrpSpPr>
      <p:grpSpPr>
        <a:xfrm>
          <a:off x="0" y="0"/>
          <a:ext cx="0" cy="0"/>
          <a:chOff x="0" y="0"/>
          <a:chExt cx="0" cy="0"/>
        </a:xfrm>
      </p:grpSpPr>
      <p:sp>
        <p:nvSpPr>
          <p:cNvPr id="421" name="Google Shape;421;g76c7af7548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2" name="Google Shape;422;g76c7af7548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4"/>
        <p:cNvGrpSpPr/>
        <p:nvPr/>
      </p:nvGrpSpPr>
      <p:grpSpPr>
        <a:xfrm>
          <a:off x="0" y="0"/>
          <a:ext cx="0" cy="0"/>
          <a:chOff x="0" y="0"/>
          <a:chExt cx="0" cy="0"/>
        </a:xfrm>
      </p:grpSpPr>
      <p:sp>
        <p:nvSpPr>
          <p:cNvPr id="435" name="Google Shape;435;g7e18c8cc55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6" name="Google Shape;436;g7e18c8cc55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6"/>
        <p:cNvGrpSpPr/>
        <p:nvPr/>
      </p:nvGrpSpPr>
      <p:grpSpPr>
        <a:xfrm>
          <a:off x="0" y="0"/>
          <a:ext cx="0" cy="0"/>
          <a:chOff x="0" y="0"/>
          <a:chExt cx="0" cy="0"/>
        </a:xfrm>
      </p:grpSpPr>
      <p:sp>
        <p:nvSpPr>
          <p:cNvPr id="497" name="Google Shape;497;g76c7af7548_0_1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8" name="Google Shape;498;g76c7af7548_0_1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2"/>
        <p:cNvGrpSpPr/>
        <p:nvPr/>
      </p:nvGrpSpPr>
      <p:grpSpPr>
        <a:xfrm>
          <a:off x="0" y="0"/>
          <a:ext cx="0" cy="0"/>
          <a:chOff x="0" y="0"/>
          <a:chExt cx="0" cy="0"/>
        </a:xfrm>
      </p:grpSpPr>
      <p:sp>
        <p:nvSpPr>
          <p:cNvPr id="503" name="Google Shape;503;g76b178712f_0_4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4" name="Google Shape;504;g76b178712f_0_4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0"/>
        <p:cNvGrpSpPr/>
        <p:nvPr/>
      </p:nvGrpSpPr>
      <p:grpSpPr>
        <a:xfrm>
          <a:off x="0" y="0"/>
          <a:ext cx="0" cy="0"/>
          <a:chOff x="0" y="0"/>
          <a:chExt cx="0" cy="0"/>
        </a:xfrm>
      </p:grpSpPr>
      <p:sp>
        <p:nvSpPr>
          <p:cNvPr id="521" name="Google Shape;521;g7de3345185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2" name="Google Shape;522;g7de3345185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76b178712f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76b178712f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1"/>
        <p:cNvGrpSpPr/>
        <p:nvPr/>
      </p:nvGrpSpPr>
      <p:grpSpPr>
        <a:xfrm>
          <a:off x="0" y="0"/>
          <a:ext cx="0" cy="0"/>
          <a:chOff x="0" y="0"/>
          <a:chExt cx="0" cy="0"/>
        </a:xfrm>
      </p:grpSpPr>
      <p:sp>
        <p:nvSpPr>
          <p:cNvPr id="562" name="Google Shape;562;g76b178712f_0_1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3" name="Google Shape;563;g76b178712f_0_1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7e18c8cc5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7e18c8cc5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76ac11c440_0_1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76ac11c440_0_1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76c7af7548_0_1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76c7af7548_0_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76b178712f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76b178712f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76b178712f_0_4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76b178712f_0_4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76c7af7548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76c7af7548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solidFill>
                  <a:schemeClr val="tx1"/>
                </a:solidFill>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solidFill>
                  <a:schemeClr val="accent1"/>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dirty="0"/>
          </a:p>
        </p:txBody>
      </p:sp>
      <p:sp>
        <p:nvSpPr>
          <p:cNvPr id="15" name="Google Shape;15;p3"/>
          <p:cNvSpPr txBox="1">
            <a:spLocks noGrp="1"/>
          </p:cNvSpPr>
          <p:nvPr>
            <p:ph type="sldNum" idx="12"/>
          </p:nvPr>
        </p:nvSpPr>
        <p:spPr>
          <a:xfrm>
            <a:off x="4297650" y="4681879"/>
            <a:ext cx="548700" cy="393600"/>
          </a:xfrm>
          <a:prstGeom prst="rect">
            <a:avLst/>
          </a:prstGeom>
        </p:spPr>
        <p:txBody>
          <a:bodyPr spcFirstLastPara="1" wrap="square" lIns="91425" tIns="91425" rIns="91425" bIns="91425" anchor="ctr" anchorCtr="0">
            <a:noAutofit/>
          </a:bodyPr>
          <a:lstStyle>
            <a:lvl1pPr lvl="0" rtl="0">
              <a:buNone/>
              <a:defRPr>
                <a:solidFill>
                  <a:schemeClr val="tx1"/>
                </a:solidFill>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solidFill>
                  <a:schemeClr val="accent1"/>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dirty="0"/>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solidFill>
                  <a:schemeClr val="tx1"/>
                </a:solidFill>
              </a:defRPr>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dirty="0"/>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solidFill>
                  <a:schemeClr val="tx1"/>
                </a:solidFill>
              </a:defRPr>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dirty="0"/>
          </a:p>
        </p:txBody>
      </p:sp>
      <p:sp>
        <p:nvSpPr>
          <p:cNvPr id="24" name="Google Shape;24;p5"/>
          <p:cNvSpPr txBox="1">
            <a:spLocks noGrp="1"/>
          </p:cNvSpPr>
          <p:nvPr>
            <p:ph type="sldNum" idx="12"/>
          </p:nvPr>
        </p:nvSpPr>
        <p:spPr>
          <a:xfrm>
            <a:off x="8557950" y="4698475"/>
            <a:ext cx="548700" cy="393600"/>
          </a:xfrm>
          <a:prstGeom prst="rect">
            <a:avLst/>
          </a:prstGeom>
        </p:spPr>
        <p:txBody>
          <a:bodyPr spcFirstLastPara="1" wrap="square" lIns="91425" tIns="91425" rIns="91425" bIns="91425" anchor="ctr" anchorCtr="0">
            <a:noAutofit/>
          </a:bodyPr>
          <a:lstStyle>
            <a:lvl1pPr lvl="0" rtl="0">
              <a:buNone/>
              <a:defRPr>
                <a:solidFill>
                  <a:schemeClr val="tx1"/>
                </a:solidFill>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solidFill>
                  <a:schemeClr val="accent1"/>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dirty="0"/>
          </a:p>
        </p:txBody>
      </p:sp>
      <p:sp>
        <p:nvSpPr>
          <p:cNvPr id="27" name="Google Shape;27;p6"/>
          <p:cNvSpPr txBox="1">
            <a:spLocks noGrp="1"/>
          </p:cNvSpPr>
          <p:nvPr>
            <p:ph type="sldNum" idx="12"/>
          </p:nvPr>
        </p:nvSpPr>
        <p:spPr>
          <a:xfrm>
            <a:off x="8528442" y="4698475"/>
            <a:ext cx="548700" cy="393600"/>
          </a:xfrm>
          <a:prstGeom prst="rect">
            <a:avLst/>
          </a:prstGeom>
        </p:spPr>
        <p:txBody>
          <a:bodyPr spcFirstLastPara="1" wrap="square" lIns="91425" tIns="91425" rIns="91425" bIns="91425" anchor="ctr" anchorCtr="0">
            <a:noAutofit/>
          </a:bodyPr>
          <a:lstStyle>
            <a:lvl1pPr lvl="0" rtl="0">
              <a:buNone/>
              <a:defRPr>
                <a:solidFill>
                  <a:schemeClr val="tx1"/>
                </a:solidFill>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400">
                <a:solidFill>
                  <a:schemeClr val="accent1"/>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dirty="0"/>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SzPts val="1200"/>
              <a:buChar char="●"/>
              <a:defRPr sz="1200">
                <a:solidFill>
                  <a:schemeClr val="tx1"/>
                </a:solidFill>
              </a:defRPr>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dirty="0"/>
          </a:p>
        </p:txBody>
      </p:sp>
      <p:sp>
        <p:nvSpPr>
          <p:cNvPr id="31" name="Google Shape;31;p7"/>
          <p:cNvSpPr txBox="1">
            <a:spLocks noGrp="1"/>
          </p:cNvSpPr>
          <p:nvPr>
            <p:ph type="sldNum" idx="12"/>
          </p:nvPr>
        </p:nvSpPr>
        <p:spPr>
          <a:xfrm>
            <a:off x="8528442" y="4704272"/>
            <a:ext cx="548700" cy="393600"/>
          </a:xfrm>
          <a:prstGeom prst="rect">
            <a:avLst/>
          </a:prstGeom>
        </p:spPr>
        <p:txBody>
          <a:bodyPr spcFirstLastPara="1" wrap="square" lIns="91425" tIns="91425" rIns="91425" bIns="91425" anchor="ctr" anchorCtr="0">
            <a:noAutofit/>
          </a:bodyPr>
          <a:lstStyle>
            <a:lvl1pPr lvl="0" rtl="0">
              <a:buNone/>
              <a:defRPr>
                <a:solidFill>
                  <a:schemeClr val="tx1"/>
                </a:solidFill>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541213" y="4697649"/>
            <a:ext cx="548700" cy="393600"/>
          </a:xfrm>
          <a:prstGeom prst="rect">
            <a:avLst/>
          </a:prstGeom>
        </p:spPr>
        <p:txBody>
          <a:bodyPr spcFirstLastPara="1" wrap="square" lIns="91425" tIns="91425" rIns="91425" bIns="91425" anchor="ctr" anchorCtr="0">
            <a:noAutofit/>
          </a:bodyPr>
          <a:lstStyle>
            <a:lvl1pPr lvl="0" rtl="0">
              <a:buNone/>
              <a:defRPr>
                <a:solidFill>
                  <a:schemeClr val="tx1"/>
                </a:solidFill>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solidFill>
                  <a:schemeClr val="tx1"/>
                </a:solidFill>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dirty="0"/>
          </a:p>
        </p:txBody>
      </p:sp>
      <p:sp>
        <p:nvSpPr>
          <p:cNvPr id="40" name="Google Shape;40;p9"/>
          <p:cNvSpPr txBox="1">
            <a:spLocks noGrp="1"/>
          </p:cNvSpPr>
          <p:nvPr>
            <p:ph type="sldNum" idx="12"/>
          </p:nvPr>
        </p:nvSpPr>
        <p:spPr>
          <a:xfrm>
            <a:off x="8502150" y="4749775"/>
            <a:ext cx="548700" cy="393600"/>
          </a:xfrm>
          <a:prstGeom prst="rect">
            <a:avLst/>
          </a:prstGeom>
        </p:spPr>
        <p:txBody>
          <a:bodyPr spcFirstLastPara="1" wrap="square" lIns="91425" tIns="91425" rIns="91425" bIns="91425" anchor="ctr" anchorCtr="0">
            <a:noAutofit/>
          </a:bodyPr>
          <a:lstStyle>
            <a:lvl1pPr lvl="0" rtl="0">
              <a:buNone/>
              <a:defRPr>
                <a:solidFill>
                  <a:schemeClr val="tx1"/>
                </a:solidFill>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rtl="0">
              <a:lnSpc>
                <a:spcPct val="100000"/>
              </a:lnSpc>
              <a:spcBef>
                <a:spcPts val="0"/>
              </a:spcBef>
              <a:spcAft>
                <a:spcPts val="0"/>
              </a:spcAft>
              <a:buSzPts val="1800"/>
              <a:buNone/>
              <a:defRPr>
                <a:solidFill>
                  <a:schemeClr val="tx1"/>
                </a:solidFill>
              </a:defRPr>
            </a:lvl1pPr>
          </a:lstStyle>
          <a:p>
            <a:endParaRPr dirty="0"/>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solidFill>
                  <a:schemeClr val="tx1"/>
                </a:solidFill>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550573" y="4693075"/>
            <a:ext cx="537765" cy="393600"/>
          </a:xfrm>
          <a:prstGeom prst="rect">
            <a:avLst/>
          </a:prstGeom>
        </p:spPr>
        <p:txBody>
          <a:bodyPr spcFirstLastPara="1" wrap="square" lIns="91425" tIns="91425" rIns="91425" bIns="91425" anchor="ctr" anchorCtr="0">
            <a:noAutofit/>
          </a:bodyPr>
          <a:lstStyle>
            <a:lvl1pPr lvl="0" rtl="0">
              <a:buNone/>
              <a:defRPr>
                <a:solidFill>
                  <a:schemeClr val="tx1"/>
                </a:solidFill>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dirty="0"/>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1600"/>
              </a:spcBef>
              <a:spcAft>
                <a:spcPts val="0"/>
              </a:spcAft>
              <a:buClr>
                <a:schemeClr val="dk2"/>
              </a:buClr>
              <a:buSzPts val="1400"/>
              <a:buChar char="○"/>
              <a:defRPr>
                <a:solidFill>
                  <a:schemeClr val="dk2"/>
                </a:solidFill>
              </a:defRPr>
            </a:lvl2pPr>
            <a:lvl3pPr marL="1371600" lvl="2" indent="-317500" rtl="0">
              <a:lnSpc>
                <a:spcPct val="115000"/>
              </a:lnSpc>
              <a:spcBef>
                <a:spcPts val="1600"/>
              </a:spcBef>
              <a:spcAft>
                <a:spcPts val="0"/>
              </a:spcAft>
              <a:buClr>
                <a:schemeClr val="dk2"/>
              </a:buClr>
              <a:buSzPts val="1400"/>
              <a:buChar char="■"/>
              <a:defRPr>
                <a:solidFill>
                  <a:schemeClr val="dk2"/>
                </a:solidFill>
              </a:defRPr>
            </a:lvl3pPr>
            <a:lvl4pPr marL="1828800" lvl="3" indent="-317500" rtl="0">
              <a:lnSpc>
                <a:spcPct val="115000"/>
              </a:lnSpc>
              <a:spcBef>
                <a:spcPts val="1600"/>
              </a:spcBef>
              <a:spcAft>
                <a:spcPts val="0"/>
              </a:spcAft>
              <a:buClr>
                <a:schemeClr val="dk2"/>
              </a:buClr>
              <a:buSzPts val="1400"/>
              <a:buChar char="●"/>
              <a:defRPr>
                <a:solidFill>
                  <a:schemeClr val="dk2"/>
                </a:solidFill>
              </a:defRPr>
            </a:lvl4pPr>
            <a:lvl5pPr marL="2286000" lvl="4" indent="-317500" rtl="0">
              <a:lnSpc>
                <a:spcPct val="115000"/>
              </a:lnSpc>
              <a:spcBef>
                <a:spcPts val="1600"/>
              </a:spcBef>
              <a:spcAft>
                <a:spcPts val="0"/>
              </a:spcAft>
              <a:buClr>
                <a:schemeClr val="dk2"/>
              </a:buClr>
              <a:buSzPts val="1400"/>
              <a:buChar char="○"/>
              <a:defRPr>
                <a:solidFill>
                  <a:schemeClr val="dk2"/>
                </a:solidFill>
              </a:defRPr>
            </a:lvl5pPr>
            <a:lvl6pPr marL="2743200" lvl="5" indent="-317500" rtl="0">
              <a:lnSpc>
                <a:spcPct val="115000"/>
              </a:lnSpc>
              <a:spcBef>
                <a:spcPts val="1600"/>
              </a:spcBef>
              <a:spcAft>
                <a:spcPts val="0"/>
              </a:spcAft>
              <a:buClr>
                <a:schemeClr val="dk2"/>
              </a:buClr>
              <a:buSzPts val="1400"/>
              <a:buChar char="■"/>
              <a:defRPr>
                <a:solidFill>
                  <a:schemeClr val="dk2"/>
                </a:solidFill>
              </a:defRPr>
            </a:lvl6pPr>
            <a:lvl7pPr marL="3200400" lvl="6" indent="-317500" rtl="0">
              <a:lnSpc>
                <a:spcPct val="115000"/>
              </a:lnSpc>
              <a:spcBef>
                <a:spcPts val="1600"/>
              </a:spcBef>
              <a:spcAft>
                <a:spcPts val="0"/>
              </a:spcAft>
              <a:buClr>
                <a:schemeClr val="dk2"/>
              </a:buClr>
              <a:buSzPts val="1400"/>
              <a:buChar char="●"/>
              <a:defRPr>
                <a:solidFill>
                  <a:schemeClr val="dk2"/>
                </a:solidFill>
              </a:defRPr>
            </a:lvl7pPr>
            <a:lvl8pPr marL="3657600" lvl="7" indent="-317500" rtl="0">
              <a:lnSpc>
                <a:spcPct val="115000"/>
              </a:lnSpc>
              <a:spcBef>
                <a:spcPts val="1600"/>
              </a:spcBef>
              <a:spcAft>
                <a:spcPts val="0"/>
              </a:spcAft>
              <a:buClr>
                <a:schemeClr val="dk2"/>
              </a:buClr>
              <a:buSzPts val="1400"/>
              <a:buChar char="○"/>
              <a:defRPr>
                <a:solidFill>
                  <a:schemeClr val="dk2"/>
                </a:solidFill>
              </a:defRPr>
            </a:lvl8pPr>
            <a:lvl9pPr marL="4114800" lvl="8" indent="-317500" rtl="0">
              <a:lnSpc>
                <a:spcPct val="115000"/>
              </a:lnSpc>
              <a:spcBef>
                <a:spcPts val="1600"/>
              </a:spcBef>
              <a:spcAft>
                <a:spcPts val="1600"/>
              </a:spcAft>
              <a:buClr>
                <a:schemeClr val="dk2"/>
              </a:buClr>
              <a:buSzPts val="1400"/>
              <a:buChar char="■"/>
              <a:defRPr>
                <a:solidFill>
                  <a:schemeClr val="dk2"/>
                </a:solidFill>
              </a:defRPr>
            </a:lvl9pPr>
          </a:lstStyle>
          <a:p>
            <a:endParaRPr dirty="0"/>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rtl="0">
              <a:buNone/>
              <a:defRPr sz="1000">
                <a:solidFill>
                  <a:schemeClr val="dk2"/>
                </a:solidFill>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4" r:id="rId6"/>
    <p:sldLayoutId id="2147483655" r:id="rId7"/>
    <p:sldLayoutId id="2147483656" r:id="rId8"/>
    <p:sldLayoutId id="2147483658"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tx1"/>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gov.uk/government/publications/relationships-education-relationships-and-sex-education-rse-and-health-education/physical-health-and-mental-wellbeing-primary-and-secondary"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www.nhs.uk/oneyou/every-mind-matters/sleep/"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www.nhs.uk/oneyou/every-mind-matters/"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nhs.uk/oneyou/every-mind-matters/anxiety/"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hyperlink" Target="http://www.childline.org.uk" TargetMode="External"/><Relationship Id="rId2" Type="http://schemas.openxmlformats.org/officeDocument/2006/relationships/notesSlide" Target="../notesSlides/notesSlide25.xml"/><Relationship Id="rId1" Type="http://schemas.openxmlformats.org/officeDocument/2006/relationships/slideLayout" Target="../slideLayouts/slideLayout3.xml"/><Relationship Id="rId5" Type="http://schemas.openxmlformats.org/officeDocument/2006/relationships/hyperlink" Target="https://www.samaritans.org/" TargetMode="External"/><Relationship Id="rId4" Type="http://schemas.openxmlformats.org/officeDocument/2006/relationships/hyperlink" Target="https://youngminds.org.uk/find-help/get-urgent-help/#are-you-a-young-person-in-crisis?"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gov.uk/government/publications/send-code-of-practice-0-to-25"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1593725"/>
            <a:ext cx="8520600" cy="975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dirty="0">
                <a:solidFill>
                  <a:schemeClr val="accent1"/>
                </a:solidFill>
              </a:rPr>
              <a:t>Teaching mental wellbeing</a:t>
            </a:r>
            <a:endParaRPr dirty="0">
              <a:solidFill>
                <a:schemeClr val="accent1"/>
              </a:solidFill>
            </a:endParaRPr>
          </a:p>
        </p:txBody>
      </p:sp>
      <p:sp>
        <p:nvSpPr>
          <p:cNvPr id="55" name="Google Shape;55;p13"/>
          <p:cNvSpPr txBox="1">
            <a:spLocks noGrp="1"/>
          </p:cNvSpPr>
          <p:nvPr>
            <p:ph type="subTitle" idx="1"/>
          </p:nvPr>
        </p:nvSpPr>
        <p:spPr>
          <a:xfrm>
            <a:off x="2630850" y="2729275"/>
            <a:ext cx="3882300" cy="569100"/>
          </a:xfrm>
          <a:prstGeom prst="rect">
            <a:avLst/>
          </a:prstGeom>
          <a:ln w="19050" cap="flat" cmpd="sng">
            <a:solidFill>
              <a:schemeClr val="accent1"/>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sz="2400" dirty="0">
                <a:solidFill>
                  <a:schemeClr val="accent1"/>
                </a:solidFill>
              </a:rPr>
              <a:t>Part of: Health education </a:t>
            </a:r>
            <a:endParaRPr sz="2400" dirty="0">
              <a:solidFill>
                <a:schemeClr val="accent1"/>
              </a:solidFill>
            </a:endParaRPr>
          </a:p>
        </p:txBody>
      </p:sp>
      <p:sp>
        <p:nvSpPr>
          <p:cNvPr id="56" name="Google Shape;56;p13"/>
          <p:cNvSpPr txBox="1">
            <a:spLocks noGrp="1"/>
          </p:cNvSpPr>
          <p:nvPr>
            <p:ph type="subTitle" idx="1"/>
          </p:nvPr>
        </p:nvSpPr>
        <p:spPr>
          <a:xfrm>
            <a:off x="7274850" y="3905481"/>
            <a:ext cx="1608600" cy="498000"/>
          </a:xfrm>
          <a:prstGeom prst="rect">
            <a:avLst/>
          </a:prstGeom>
          <a:ln w="38100" cap="flat" cmpd="sng">
            <a:solidFill>
              <a:schemeClr val="accent5"/>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sz="2000" dirty="0">
                <a:solidFill>
                  <a:schemeClr val="accent5"/>
                </a:solidFill>
              </a:rPr>
              <a:t>Secondary</a:t>
            </a:r>
            <a:endParaRPr sz="2000" dirty="0">
              <a:solidFill>
                <a:schemeClr val="accent5"/>
              </a:solidFill>
            </a:endParaRPr>
          </a:p>
        </p:txBody>
      </p:sp>
      <p:sp>
        <p:nvSpPr>
          <p:cNvPr id="58" name="Google Shape;58;p13"/>
          <p:cNvSpPr txBox="1">
            <a:spLocks noGrp="1"/>
          </p:cNvSpPr>
          <p:nvPr>
            <p:ph type="subTitle" idx="1"/>
          </p:nvPr>
        </p:nvSpPr>
        <p:spPr>
          <a:xfrm>
            <a:off x="7397250" y="4497250"/>
            <a:ext cx="1486200" cy="498000"/>
          </a:xfrm>
          <a:prstGeom prst="rect">
            <a:avLst/>
          </a:prstGeom>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2000" dirty="0">
                <a:solidFill>
                  <a:srgbClr val="073763"/>
                </a:solidFill>
              </a:rPr>
              <a:t>June 2020</a:t>
            </a:r>
            <a:endParaRPr sz="2000" dirty="0">
              <a:solidFill>
                <a:srgbClr val="073763"/>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27"/>
          <p:cNvSpPr txBox="1">
            <a:spLocks noGrp="1"/>
          </p:cNvSpPr>
          <p:nvPr>
            <p:ph type="title"/>
          </p:nvPr>
        </p:nvSpPr>
        <p:spPr>
          <a:xfrm>
            <a:off x="270000" y="216425"/>
            <a:ext cx="8686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solidFill>
                  <a:schemeClr val="accent1"/>
                </a:solidFill>
              </a:rPr>
              <a:t>Create class ground rules</a:t>
            </a:r>
            <a:endParaRPr dirty="0">
              <a:solidFill>
                <a:schemeClr val="accent1"/>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156" name="Google Shape;156;p27"/>
          <p:cNvSpPr txBox="1">
            <a:spLocks noGrp="1"/>
          </p:cNvSpPr>
          <p:nvPr>
            <p:ph type="body" idx="1"/>
          </p:nvPr>
        </p:nvSpPr>
        <p:spPr>
          <a:xfrm>
            <a:off x="270000" y="914400"/>
            <a:ext cx="73800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solidFill>
                  <a:schemeClr val="tx1"/>
                </a:solidFill>
              </a:rPr>
              <a:t>Clear class ground rules can help when teaching about sensitive topics. They also support confidentiality and safeguarding of pupils. </a:t>
            </a:r>
            <a:endParaRPr sz="1800" dirty="0">
              <a:solidFill>
                <a:schemeClr val="tx1"/>
              </a:solidFill>
            </a:endParaRPr>
          </a:p>
          <a:p>
            <a:pPr marL="0" lvl="0" indent="0" algn="l" rtl="0">
              <a:spcBef>
                <a:spcPts val="1600"/>
              </a:spcBef>
              <a:spcAft>
                <a:spcPts val="0"/>
              </a:spcAft>
              <a:buNone/>
            </a:pPr>
            <a:r>
              <a:rPr lang="en-GB" sz="1800" dirty="0">
                <a:solidFill>
                  <a:schemeClr val="tx1"/>
                </a:solidFill>
              </a:rPr>
              <a:t>Good practice is for ground rules to be: </a:t>
            </a:r>
            <a:endParaRPr sz="1800" dirty="0">
              <a:solidFill>
                <a:schemeClr val="tx1"/>
              </a:solidFill>
            </a:endParaRPr>
          </a:p>
          <a:p>
            <a:pPr marL="457200" lvl="0" indent="-342900" algn="l" rtl="0">
              <a:spcBef>
                <a:spcPts val="1600"/>
              </a:spcBef>
              <a:spcAft>
                <a:spcPts val="0"/>
              </a:spcAft>
              <a:buSzPts val="1800"/>
              <a:buChar char="●"/>
            </a:pPr>
            <a:r>
              <a:rPr lang="en-GB" sz="1800" b="1" dirty="0">
                <a:solidFill>
                  <a:schemeClr val="tx1"/>
                </a:solidFill>
              </a:rPr>
              <a:t>discussed</a:t>
            </a:r>
            <a:r>
              <a:rPr lang="en-GB" sz="1800" dirty="0">
                <a:solidFill>
                  <a:schemeClr val="tx1"/>
                </a:solidFill>
              </a:rPr>
              <a:t> and understood by all</a:t>
            </a:r>
            <a:endParaRPr sz="1800" dirty="0">
              <a:solidFill>
                <a:schemeClr val="tx1"/>
              </a:solidFill>
            </a:endParaRPr>
          </a:p>
          <a:p>
            <a:pPr marL="457200" lvl="0" indent="-342900" algn="l" rtl="0">
              <a:spcBef>
                <a:spcPts val="0"/>
              </a:spcBef>
              <a:spcAft>
                <a:spcPts val="0"/>
              </a:spcAft>
              <a:buSzPts val="1800"/>
              <a:buChar char="●"/>
            </a:pPr>
            <a:r>
              <a:rPr lang="en-GB" sz="1800" b="1" dirty="0">
                <a:solidFill>
                  <a:schemeClr val="tx1"/>
                </a:solidFill>
              </a:rPr>
              <a:t>clear</a:t>
            </a:r>
            <a:r>
              <a:rPr lang="en-GB" sz="1800" dirty="0">
                <a:solidFill>
                  <a:schemeClr val="tx1"/>
                </a:solidFill>
              </a:rPr>
              <a:t> and practical</a:t>
            </a:r>
            <a:endParaRPr sz="1800" dirty="0">
              <a:solidFill>
                <a:schemeClr val="tx1"/>
              </a:solidFill>
            </a:endParaRPr>
          </a:p>
          <a:p>
            <a:pPr marL="457200" lvl="0" indent="-342900" algn="l" rtl="0">
              <a:spcBef>
                <a:spcPts val="0"/>
              </a:spcBef>
              <a:spcAft>
                <a:spcPts val="0"/>
              </a:spcAft>
              <a:buSzPts val="1800"/>
              <a:buChar char="●"/>
            </a:pPr>
            <a:r>
              <a:rPr lang="en-GB" sz="1800" b="1" dirty="0">
                <a:solidFill>
                  <a:schemeClr val="tx1"/>
                </a:solidFill>
              </a:rPr>
              <a:t>modelled</a:t>
            </a:r>
            <a:r>
              <a:rPr lang="en-GB" sz="1800" dirty="0">
                <a:solidFill>
                  <a:schemeClr val="tx1"/>
                </a:solidFill>
              </a:rPr>
              <a:t> by the teacher</a:t>
            </a:r>
            <a:endParaRPr sz="1800" dirty="0">
              <a:solidFill>
                <a:schemeClr val="tx1"/>
              </a:solidFill>
            </a:endParaRPr>
          </a:p>
          <a:p>
            <a:pPr marL="457200" lvl="0" indent="-342900" algn="l" rtl="0">
              <a:spcBef>
                <a:spcPts val="0"/>
              </a:spcBef>
              <a:spcAft>
                <a:spcPts val="0"/>
              </a:spcAft>
              <a:buSzPts val="1800"/>
              <a:buChar char="●"/>
            </a:pPr>
            <a:r>
              <a:rPr lang="en-GB" sz="1800" b="1" dirty="0">
                <a:solidFill>
                  <a:schemeClr val="tx1"/>
                </a:solidFill>
              </a:rPr>
              <a:t>followed</a:t>
            </a:r>
            <a:r>
              <a:rPr lang="en-GB" sz="1800" dirty="0">
                <a:solidFill>
                  <a:schemeClr val="tx1"/>
                </a:solidFill>
              </a:rPr>
              <a:t> consistently and enforced </a:t>
            </a:r>
            <a:endParaRPr sz="1800" dirty="0">
              <a:solidFill>
                <a:schemeClr val="tx1"/>
              </a:solidFill>
            </a:endParaRPr>
          </a:p>
          <a:p>
            <a:pPr marL="457200" lvl="0" indent="-342900" algn="l" rtl="0">
              <a:spcBef>
                <a:spcPts val="0"/>
              </a:spcBef>
              <a:spcAft>
                <a:spcPts val="0"/>
              </a:spcAft>
              <a:buSzPts val="1800"/>
              <a:buChar char="●"/>
            </a:pPr>
            <a:r>
              <a:rPr lang="en-GB" sz="1800" b="1" dirty="0">
                <a:solidFill>
                  <a:schemeClr val="tx1"/>
                </a:solidFill>
              </a:rPr>
              <a:t>updated</a:t>
            </a:r>
            <a:r>
              <a:rPr lang="en-GB" sz="1800" dirty="0">
                <a:solidFill>
                  <a:schemeClr val="tx1"/>
                </a:solidFill>
              </a:rPr>
              <a:t> when needed</a:t>
            </a:r>
            <a:endParaRPr sz="1800" dirty="0">
              <a:solidFill>
                <a:schemeClr val="tx1"/>
              </a:solidFill>
            </a:endParaRPr>
          </a:p>
          <a:p>
            <a:pPr marL="457200" lvl="0" indent="-342900" algn="l" rtl="0">
              <a:spcBef>
                <a:spcPts val="0"/>
              </a:spcBef>
              <a:spcAft>
                <a:spcPts val="0"/>
              </a:spcAft>
              <a:buSzPts val="1800"/>
              <a:buChar char="●"/>
            </a:pPr>
            <a:r>
              <a:rPr lang="en-GB" sz="1800" b="1" dirty="0">
                <a:solidFill>
                  <a:schemeClr val="tx1"/>
                </a:solidFill>
              </a:rPr>
              <a:t>visible</a:t>
            </a:r>
            <a:r>
              <a:rPr lang="en-GB" sz="1800" dirty="0">
                <a:solidFill>
                  <a:schemeClr val="tx1"/>
                </a:solidFill>
              </a:rPr>
              <a:t> in lessons (for example, posters)</a:t>
            </a:r>
            <a:endParaRPr sz="1800" dirty="0">
              <a:solidFill>
                <a:schemeClr val="tx1"/>
              </a:solidFill>
            </a:endParaRPr>
          </a:p>
          <a:p>
            <a:pPr marL="0" lvl="0" indent="0" algn="l" rtl="0">
              <a:spcBef>
                <a:spcPts val="1600"/>
              </a:spcBef>
              <a:spcAft>
                <a:spcPts val="1600"/>
              </a:spcAft>
              <a:buNone/>
            </a:pPr>
            <a:endParaRPr sz="1800" dirty="0"/>
          </a:p>
        </p:txBody>
      </p:sp>
      <p:sp>
        <p:nvSpPr>
          <p:cNvPr id="157" name="Google Shape;157;p27"/>
          <p:cNvSpPr txBox="1">
            <a:spLocks noGrp="1"/>
          </p:cNvSpPr>
          <p:nvPr>
            <p:ph type="sldNum" idx="12"/>
          </p:nvPr>
        </p:nvSpPr>
        <p:spPr>
          <a:xfrm>
            <a:off x="4306525" y="4810975"/>
            <a:ext cx="3564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10</a:t>
            </a:fld>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8"/>
          <p:cNvSpPr txBox="1">
            <a:spLocks noGrp="1"/>
          </p:cNvSpPr>
          <p:nvPr>
            <p:ph type="title"/>
          </p:nvPr>
        </p:nvSpPr>
        <p:spPr>
          <a:xfrm>
            <a:off x="270000" y="216425"/>
            <a:ext cx="8686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solidFill>
                  <a:schemeClr val="accent1"/>
                </a:solidFill>
              </a:rPr>
              <a:t>Example ground rules</a:t>
            </a:r>
            <a:endParaRPr dirty="0">
              <a:solidFill>
                <a:schemeClr val="accent1"/>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163" name="Google Shape;163;p28"/>
          <p:cNvSpPr txBox="1">
            <a:spLocks noGrp="1"/>
          </p:cNvSpPr>
          <p:nvPr>
            <p:ph type="body" idx="1"/>
          </p:nvPr>
        </p:nvSpPr>
        <p:spPr>
          <a:xfrm>
            <a:off x="270000" y="914400"/>
            <a:ext cx="73800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sz="1800" b="1" dirty="0">
                <a:solidFill>
                  <a:schemeClr val="tx1"/>
                </a:solidFill>
              </a:rPr>
              <a:t>Respect privacy</a:t>
            </a:r>
            <a:r>
              <a:rPr lang="en-GB" sz="1800" dirty="0">
                <a:solidFill>
                  <a:schemeClr val="tx1"/>
                </a:solidFill>
              </a:rPr>
              <a:t>. We can discuss examples but don’t use names or descriptions that identify anyone, including ourselves. We never put anyone ‘on the spot’.</a:t>
            </a:r>
            <a:endParaRPr sz="1800" dirty="0">
              <a:solidFill>
                <a:schemeClr val="tx1"/>
              </a:solidFill>
            </a:endParaRPr>
          </a:p>
          <a:p>
            <a:pPr marL="0" lvl="0" indent="0" algn="l" rtl="0">
              <a:spcBef>
                <a:spcPts val="1600"/>
              </a:spcBef>
              <a:spcAft>
                <a:spcPts val="0"/>
              </a:spcAft>
              <a:buClr>
                <a:schemeClr val="dk1"/>
              </a:buClr>
              <a:buSzPts val="1100"/>
              <a:buFont typeface="Arial"/>
              <a:buNone/>
            </a:pPr>
            <a:r>
              <a:rPr lang="en-GB" sz="1800" b="1" dirty="0">
                <a:solidFill>
                  <a:schemeClr val="tx1"/>
                </a:solidFill>
              </a:rPr>
              <a:t>Listen to others</a:t>
            </a:r>
            <a:r>
              <a:rPr lang="en-GB" sz="1800" dirty="0">
                <a:solidFill>
                  <a:schemeClr val="tx1"/>
                </a:solidFill>
              </a:rPr>
              <a:t>. It’s okay to challenge a view or disagree, but we listen properly before making assumptions or deciding how to respond. Everyone has the right to feel listened to. </a:t>
            </a:r>
            <a:endParaRPr sz="1800" dirty="0">
              <a:solidFill>
                <a:schemeClr val="tx1"/>
              </a:solidFill>
            </a:endParaRPr>
          </a:p>
          <a:p>
            <a:pPr marL="0" lvl="0" indent="0" algn="l" rtl="0">
              <a:spcBef>
                <a:spcPts val="1600"/>
              </a:spcBef>
              <a:spcAft>
                <a:spcPts val="0"/>
              </a:spcAft>
              <a:buClr>
                <a:schemeClr val="dk1"/>
              </a:buClr>
              <a:buSzPts val="1100"/>
              <a:buFont typeface="Arial"/>
              <a:buNone/>
            </a:pPr>
            <a:r>
              <a:rPr lang="en-GB" sz="1800" b="1" dirty="0">
                <a:solidFill>
                  <a:schemeClr val="tx1"/>
                </a:solidFill>
              </a:rPr>
              <a:t>No judgement</a:t>
            </a:r>
            <a:r>
              <a:rPr lang="en-GB" sz="1800" dirty="0">
                <a:solidFill>
                  <a:schemeClr val="tx1"/>
                </a:solidFill>
              </a:rPr>
              <a:t>. We can explore beliefs and misunderstandings about a topic without fear of being judged. </a:t>
            </a:r>
            <a:endParaRPr sz="1800" dirty="0">
              <a:solidFill>
                <a:schemeClr val="tx1"/>
              </a:solidFill>
            </a:endParaRPr>
          </a:p>
          <a:p>
            <a:pPr marL="0" lvl="0" indent="0" algn="l" rtl="0">
              <a:spcBef>
                <a:spcPts val="1600"/>
              </a:spcBef>
              <a:spcAft>
                <a:spcPts val="1600"/>
              </a:spcAft>
              <a:buClr>
                <a:schemeClr val="dk1"/>
              </a:buClr>
              <a:buSzPts val="1100"/>
              <a:buFont typeface="Arial"/>
              <a:buNone/>
            </a:pPr>
            <a:r>
              <a:rPr lang="en-GB" sz="1800" b="1" dirty="0">
                <a:solidFill>
                  <a:schemeClr val="tx1"/>
                </a:solidFill>
              </a:rPr>
              <a:t>Right to pass</a:t>
            </a:r>
            <a:r>
              <a:rPr lang="en-GB" sz="1800" dirty="0">
                <a:solidFill>
                  <a:schemeClr val="tx1"/>
                </a:solidFill>
              </a:rPr>
              <a:t>. Every pupil has the right to choose not to answer a question or join the discussion if a topic makes them uncomfortable.</a:t>
            </a:r>
            <a:endParaRPr sz="1800" dirty="0">
              <a:solidFill>
                <a:schemeClr val="tx1"/>
              </a:solidFill>
            </a:endParaRPr>
          </a:p>
        </p:txBody>
      </p:sp>
      <p:sp>
        <p:nvSpPr>
          <p:cNvPr id="164" name="Google Shape;164;p28"/>
          <p:cNvSpPr txBox="1">
            <a:spLocks noGrp="1"/>
          </p:cNvSpPr>
          <p:nvPr>
            <p:ph type="sldNum" idx="12"/>
          </p:nvPr>
        </p:nvSpPr>
        <p:spPr>
          <a:xfrm>
            <a:off x="4306525" y="4810975"/>
            <a:ext cx="3564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11</a:t>
            </a:fld>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16"/>
        <p:cNvGrpSpPr/>
        <p:nvPr/>
      </p:nvGrpSpPr>
      <p:grpSpPr>
        <a:xfrm>
          <a:off x="0" y="0"/>
          <a:ext cx="0" cy="0"/>
          <a:chOff x="0" y="0"/>
          <a:chExt cx="0" cy="0"/>
        </a:xfrm>
      </p:grpSpPr>
      <p:sp>
        <p:nvSpPr>
          <p:cNvPr id="317" name="Google Shape;317;p46"/>
          <p:cNvSpPr txBox="1">
            <a:spLocks noGrp="1"/>
          </p:cNvSpPr>
          <p:nvPr>
            <p:ph type="title"/>
          </p:nvPr>
        </p:nvSpPr>
        <p:spPr>
          <a:prstGeom prst="rect">
            <a:avLst/>
          </a:prstGeom>
          <a:solidFill>
            <a:schemeClr val="accent1"/>
          </a:solidFill>
        </p:spPr>
        <p:txBody>
          <a:bodyPr spcFirstLastPara="1" wrap="square" lIns="91425" tIns="91425" rIns="91425" bIns="91425" anchor="ctr" anchorCtr="0">
            <a:noAutofit/>
          </a:bodyPr>
          <a:lstStyle/>
          <a:p>
            <a:pPr marL="0" lvl="0" indent="0" algn="ctr" rtl="0">
              <a:spcBef>
                <a:spcPts val="0"/>
              </a:spcBef>
              <a:spcAft>
                <a:spcPts val="0"/>
              </a:spcAft>
              <a:buNone/>
            </a:pPr>
            <a:r>
              <a:rPr lang="en-GB" dirty="0">
                <a:solidFill>
                  <a:srgbClr val="FFFFFF"/>
                </a:solidFill>
              </a:rPr>
              <a:t>Secondary curriculum</a:t>
            </a:r>
            <a:endParaRPr dirty="0">
              <a:solidFill>
                <a:srgbClr val="FFFFFF"/>
              </a:solidFill>
            </a:endParaRPr>
          </a:p>
        </p:txBody>
      </p:sp>
      <p:sp>
        <p:nvSpPr>
          <p:cNvPr id="318" name="Google Shape;318;p46"/>
          <p:cNvSpPr txBox="1">
            <a:spLocks noGrp="1"/>
          </p:cNvSpPr>
          <p:nvPr>
            <p:ph type="sldNum" idx="12"/>
          </p:nvPr>
        </p:nvSpPr>
        <p:spPr>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12</a:t>
            </a:fld>
            <a:endParaRPr dirty="0"/>
          </a:p>
        </p:txBody>
      </p:sp>
      <p:sp>
        <p:nvSpPr>
          <p:cNvPr id="319" name="Google Shape;319;p46"/>
          <p:cNvSpPr txBox="1">
            <a:spLocks noGrp="1"/>
          </p:cNvSpPr>
          <p:nvPr>
            <p:ph type="body" idx="4294967295"/>
          </p:nvPr>
        </p:nvSpPr>
        <p:spPr>
          <a:xfrm>
            <a:off x="311700" y="3287989"/>
            <a:ext cx="8543925" cy="1098550"/>
          </a:xfrm>
          <a:prstGeom prst="rect">
            <a:avLst/>
          </a:prstGeom>
          <a:solidFill>
            <a:srgbClr val="F3F2F1"/>
          </a:solidFill>
        </p:spPr>
        <p:txBody>
          <a:bodyPr spcFirstLastPara="1" wrap="square" lIns="91425" tIns="91425" rIns="91425" bIns="91425" anchor="t" anchorCtr="0">
            <a:noAutofit/>
          </a:bodyPr>
          <a:lstStyle/>
          <a:p>
            <a:pPr marL="0" lvl="0" indent="0" algn="l" rtl="0">
              <a:spcBef>
                <a:spcPts val="0"/>
              </a:spcBef>
              <a:spcAft>
                <a:spcPts val="0"/>
              </a:spcAft>
              <a:buNone/>
            </a:pPr>
            <a:r>
              <a:rPr lang="en-GB" sz="1600" b="1" dirty="0">
                <a:solidFill>
                  <a:schemeClr val="tx1"/>
                </a:solidFill>
              </a:rPr>
              <a:t>STATUTORY GUIDANCE </a:t>
            </a:r>
            <a:br>
              <a:rPr lang="en-GB" sz="1600" b="1" dirty="0">
                <a:solidFill>
                  <a:schemeClr val="tx1"/>
                </a:solidFill>
              </a:rPr>
            </a:br>
            <a:r>
              <a:rPr lang="en-GB" sz="1800" dirty="0">
                <a:solidFill>
                  <a:schemeClr val="tx1"/>
                </a:solidFill>
              </a:rPr>
              <a:t>Schools should continue to develop knowledge on topics specified for primary as required and in addition cover the following content by the end of secondary.</a:t>
            </a:r>
            <a:endParaRPr sz="1800" dirty="0">
              <a:solidFill>
                <a:schemeClr val="tx1"/>
              </a:solidFill>
            </a:endParaRPr>
          </a:p>
          <a:p>
            <a:pPr marL="0" lvl="0" indent="0" algn="l" rtl="0">
              <a:spcBef>
                <a:spcPts val="1600"/>
              </a:spcBef>
              <a:spcAft>
                <a:spcPts val="0"/>
              </a:spcAft>
              <a:buNone/>
            </a:pPr>
            <a:endParaRPr sz="1800" dirty="0"/>
          </a:p>
          <a:p>
            <a:pPr marL="0" lvl="0" indent="0" algn="l" rtl="0">
              <a:spcBef>
                <a:spcPts val="1600"/>
              </a:spcBef>
              <a:spcAft>
                <a:spcPts val="0"/>
              </a:spcAft>
              <a:buNone/>
            </a:pPr>
            <a:endParaRPr sz="1800" dirty="0"/>
          </a:p>
          <a:p>
            <a:pPr marL="0" lvl="0" indent="0" algn="l" rtl="0">
              <a:spcBef>
                <a:spcPts val="1600"/>
              </a:spcBef>
              <a:spcAft>
                <a:spcPts val="1600"/>
              </a:spcAft>
              <a:buNone/>
            </a:pPr>
            <a:endParaRPr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23"/>
        <p:cNvGrpSpPr/>
        <p:nvPr/>
      </p:nvGrpSpPr>
      <p:grpSpPr>
        <a:xfrm>
          <a:off x="0" y="0"/>
          <a:ext cx="0" cy="0"/>
          <a:chOff x="0" y="0"/>
          <a:chExt cx="0" cy="0"/>
        </a:xfrm>
      </p:grpSpPr>
      <p:sp>
        <p:nvSpPr>
          <p:cNvPr id="324" name="Google Shape;324;p47"/>
          <p:cNvSpPr txBox="1">
            <a:spLocks noGrp="1"/>
          </p:cNvSpPr>
          <p:nvPr>
            <p:ph type="title"/>
          </p:nvPr>
        </p:nvSpPr>
        <p:spPr>
          <a:xfrm>
            <a:off x="270000" y="216425"/>
            <a:ext cx="8686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Secondary</a:t>
            </a:r>
            <a:r>
              <a:rPr lang="en-GB" dirty="0">
                <a:solidFill>
                  <a:srgbClr val="073763"/>
                </a:solidFill>
              </a:rPr>
              <a:t>  </a:t>
            </a: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325" name="Google Shape;325;p47"/>
          <p:cNvSpPr txBox="1">
            <a:spLocks noGrp="1"/>
          </p:cNvSpPr>
          <p:nvPr>
            <p:ph type="body" idx="1"/>
          </p:nvPr>
        </p:nvSpPr>
        <p:spPr>
          <a:xfrm>
            <a:off x="270000" y="914400"/>
            <a:ext cx="73800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sz="1800" dirty="0"/>
              <a:t>You may also want to refer to the statutory guidance for </a:t>
            </a:r>
            <a:r>
              <a:rPr lang="en-GB" sz="1800" u="sng" dirty="0">
                <a:solidFill>
                  <a:srgbClr val="0000FF"/>
                </a:solidFill>
                <a:hlinkClick r:id="rId3">
                  <a:extLst>
                    <a:ext uri="{A12FA001-AC4F-418D-AE19-62706E023703}">
                      <ahyp:hlinkClr xmlns:ahyp="http://schemas.microsoft.com/office/drawing/2018/hyperlinkcolor" val="tx"/>
                    </a:ext>
                  </a:extLst>
                </a:hlinkClick>
              </a:rPr>
              <a:t>physical health and mental wellbeing</a:t>
            </a:r>
            <a:r>
              <a:rPr lang="en-GB" sz="1800" dirty="0"/>
              <a:t>.</a:t>
            </a:r>
            <a:endParaRPr sz="1800" dirty="0"/>
          </a:p>
          <a:p>
            <a:pPr marL="0" lvl="0" indent="0" algn="l" rtl="0">
              <a:spcBef>
                <a:spcPts val="1600"/>
              </a:spcBef>
              <a:spcAft>
                <a:spcPts val="0"/>
              </a:spcAft>
              <a:buClr>
                <a:schemeClr val="dk1"/>
              </a:buClr>
              <a:buSzPts val="1100"/>
              <a:buFont typeface="Arial"/>
              <a:buNone/>
            </a:pPr>
            <a:endParaRPr sz="1800" dirty="0"/>
          </a:p>
          <a:p>
            <a:pPr marL="0" lvl="0" indent="0" algn="l" rtl="0">
              <a:spcBef>
                <a:spcPts val="1600"/>
              </a:spcBef>
              <a:spcAft>
                <a:spcPts val="0"/>
              </a:spcAft>
              <a:buClr>
                <a:schemeClr val="dk1"/>
              </a:buClr>
              <a:buSzPts val="1100"/>
              <a:buFont typeface="Arial"/>
              <a:buNone/>
            </a:pPr>
            <a:endParaRPr sz="1800" dirty="0"/>
          </a:p>
          <a:p>
            <a:pPr marL="0" lvl="0" indent="0" algn="l" rtl="0">
              <a:spcBef>
                <a:spcPts val="1600"/>
              </a:spcBef>
              <a:spcAft>
                <a:spcPts val="0"/>
              </a:spcAft>
              <a:buClr>
                <a:schemeClr val="dk1"/>
              </a:buClr>
              <a:buSzPts val="1100"/>
              <a:buFont typeface="Arial"/>
              <a:buNone/>
            </a:pPr>
            <a:endParaRPr sz="1800" dirty="0"/>
          </a:p>
          <a:p>
            <a:pPr marL="0" lvl="0" indent="0" algn="l" rtl="0">
              <a:spcBef>
                <a:spcPts val="1600"/>
              </a:spcBef>
              <a:spcAft>
                <a:spcPts val="0"/>
              </a:spcAft>
              <a:buClr>
                <a:schemeClr val="dk1"/>
              </a:buClr>
              <a:buSzPts val="1100"/>
              <a:buFont typeface="Arial"/>
              <a:buNone/>
            </a:pPr>
            <a:endParaRPr sz="1800" dirty="0"/>
          </a:p>
          <a:p>
            <a:pPr marL="0" lvl="0" indent="0" algn="l" rtl="0">
              <a:spcBef>
                <a:spcPts val="1600"/>
              </a:spcBef>
              <a:spcAft>
                <a:spcPts val="1600"/>
              </a:spcAft>
              <a:buClr>
                <a:schemeClr val="dk1"/>
              </a:buClr>
              <a:buSzPts val="1100"/>
              <a:buFont typeface="Arial"/>
              <a:buNone/>
            </a:pPr>
            <a:endParaRPr sz="1800" dirty="0"/>
          </a:p>
        </p:txBody>
      </p:sp>
      <p:sp>
        <p:nvSpPr>
          <p:cNvPr id="326" name="Google Shape;326;p47"/>
          <p:cNvSpPr txBox="1">
            <a:spLocks noGrp="1"/>
          </p:cNvSpPr>
          <p:nvPr>
            <p:ph type="sldNum" idx="12"/>
          </p:nvPr>
        </p:nvSpPr>
        <p:spPr>
          <a:xfrm>
            <a:off x="4306525" y="4810975"/>
            <a:ext cx="3564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13</a:t>
            </a:fld>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2" name="Google Shape;332;p48"/>
          <p:cNvSpPr txBox="1">
            <a:spLocks noGrp="1"/>
          </p:cNvSpPr>
          <p:nvPr>
            <p:ph type="title"/>
          </p:nvPr>
        </p:nvSpPr>
        <p:spPr>
          <a:xfrm>
            <a:off x="270000" y="216425"/>
            <a:ext cx="603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dirty="0"/>
              <a:t>Talking about emotions </a:t>
            </a:r>
            <a:endParaRPr dirty="0"/>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331" name="Google Shape;331;p48"/>
          <p:cNvSpPr txBox="1">
            <a:spLocks noGrp="1"/>
          </p:cNvSpPr>
          <p:nvPr>
            <p:ph type="subTitle" idx="4294967295"/>
          </p:nvPr>
        </p:nvSpPr>
        <p:spPr>
          <a:xfrm>
            <a:off x="7526100" y="4454575"/>
            <a:ext cx="1347900" cy="472500"/>
          </a:xfrm>
          <a:prstGeom prst="rect">
            <a:avLst/>
          </a:prstGeom>
          <a:ln w="38100" cap="flat" cmpd="sng">
            <a:solidFill>
              <a:schemeClr val="accent5"/>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dirty="0">
                <a:solidFill>
                  <a:schemeClr val="accent5"/>
                </a:solidFill>
              </a:rPr>
              <a:t>Secondary</a:t>
            </a:r>
            <a:endParaRPr dirty="0">
              <a:solidFill>
                <a:schemeClr val="accent5"/>
              </a:solidFill>
            </a:endParaRPr>
          </a:p>
        </p:txBody>
      </p:sp>
      <p:sp>
        <p:nvSpPr>
          <p:cNvPr id="333" name="Google Shape;333;p48"/>
          <p:cNvSpPr txBox="1">
            <a:spLocks noGrp="1"/>
          </p:cNvSpPr>
          <p:nvPr>
            <p:ph type="body" idx="1"/>
          </p:nvPr>
        </p:nvSpPr>
        <p:spPr>
          <a:xfrm>
            <a:off x="270000" y="914400"/>
            <a:ext cx="57756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b="1" dirty="0"/>
              <a:t>Assess/baseline pupils’ emotional vocabulary </a:t>
            </a:r>
            <a:r>
              <a:rPr lang="en-GB" sz="1800" dirty="0"/>
              <a:t>gained in primary. </a:t>
            </a:r>
            <a:endParaRPr sz="1800" dirty="0"/>
          </a:p>
          <a:p>
            <a:pPr marL="0" lvl="0" indent="0" algn="l" rtl="0">
              <a:spcBef>
                <a:spcPts val="1600"/>
              </a:spcBef>
              <a:spcAft>
                <a:spcPts val="0"/>
              </a:spcAft>
              <a:buNone/>
            </a:pPr>
            <a:r>
              <a:rPr lang="en-GB" sz="1800" dirty="0"/>
              <a:t>Shape discussions of </a:t>
            </a:r>
            <a:r>
              <a:rPr lang="en-GB" sz="1800" b="1" dirty="0"/>
              <a:t>complex and multiple emotions</a:t>
            </a:r>
            <a:r>
              <a:rPr lang="en-GB" sz="1800" dirty="0"/>
              <a:t>, demonstrating more nuanced language, while avoiding stigmatised terms. </a:t>
            </a:r>
            <a:endParaRPr sz="1800" dirty="0"/>
          </a:p>
          <a:p>
            <a:pPr marL="0" lvl="0" indent="0" algn="l" rtl="0">
              <a:spcBef>
                <a:spcPts val="1600"/>
              </a:spcBef>
              <a:spcAft>
                <a:spcPts val="0"/>
              </a:spcAft>
              <a:buNone/>
            </a:pPr>
            <a:r>
              <a:rPr lang="en-GB" sz="1800" dirty="0"/>
              <a:t>You might discuss </a:t>
            </a:r>
            <a:r>
              <a:rPr lang="en-GB" sz="1800" b="1" dirty="0"/>
              <a:t>‘moral emotions’</a:t>
            </a:r>
            <a:r>
              <a:rPr lang="en-GB" sz="1800" dirty="0"/>
              <a:t>, e.g. someone might feel they have benefited by taking another’s possession but also feel bad, guilty or ashamed. </a:t>
            </a:r>
            <a:endParaRPr sz="1800" dirty="0"/>
          </a:p>
          <a:p>
            <a:pPr marL="0" lvl="0" indent="0" algn="l" rtl="0">
              <a:spcBef>
                <a:spcPts val="1600"/>
              </a:spcBef>
              <a:spcAft>
                <a:spcPts val="0"/>
              </a:spcAft>
              <a:buNone/>
            </a:pPr>
            <a:r>
              <a:rPr lang="en-GB" sz="1800" b="1" dirty="0"/>
              <a:t>Challenge pupils</a:t>
            </a:r>
            <a:r>
              <a:rPr lang="en-GB" sz="1800" dirty="0"/>
              <a:t> to apply their growing vocabulary within structured and realistic scenarios.</a:t>
            </a:r>
            <a:endParaRPr sz="1800" dirty="0"/>
          </a:p>
          <a:p>
            <a:pPr marL="0" lvl="0" indent="0" algn="l" rtl="0">
              <a:spcBef>
                <a:spcPts val="1600"/>
              </a:spcBef>
              <a:spcAft>
                <a:spcPts val="1600"/>
              </a:spcAft>
              <a:buNone/>
            </a:pPr>
            <a:endParaRPr sz="1800" dirty="0"/>
          </a:p>
        </p:txBody>
      </p:sp>
      <p:sp>
        <p:nvSpPr>
          <p:cNvPr id="334" name="Google Shape;334;p48"/>
          <p:cNvSpPr txBox="1">
            <a:spLocks noGrp="1"/>
          </p:cNvSpPr>
          <p:nvPr>
            <p:ph type="body" idx="2"/>
          </p:nvPr>
        </p:nvSpPr>
        <p:spPr>
          <a:xfrm>
            <a:off x="6178800" y="216425"/>
            <a:ext cx="2695200" cy="1596600"/>
          </a:xfrm>
          <a:prstGeom prst="rect">
            <a:avLst/>
          </a:prstGeom>
          <a:solidFill>
            <a:srgbClr val="F3F2F1"/>
          </a:solidFill>
          <a:ln w="38100" cap="flat" cmpd="sng">
            <a:solidFill>
              <a:srgbClr val="F3F2F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sz="1600" b="1" dirty="0"/>
              <a:t>STATUTORY GUIDANCE </a:t>
            </a:r>
            <a:br>
              <a:rPr lang="en-GB" sz="1600" b="1" dirty="0"/>
            </a:br>
            <a:r>
              <a:rPr lang="en-GB" sz="1600" dirty="0"/>
              <a:t>Know how to talk about their emotions accurately and sensitively, using appropriate vocabulary.</a:t>
            </a:r>
            <a:endParaRPr sz="1600" dirty="0"/>
          </a:p>
          <a:p>
            <a:pPr marL="0" lvl="0" indent="0" algn="l" rtl="0">
              <a:spcBef>
                <a:spcPts val="1600"/>
              </a:spcBef>
              <a:spcAft>
                <a:spcPts val="1600"/>
              </a:spcAft>
              <a:buNone/>
            </a:pPr>
            <a:endParaRPr sz="1600" dirty="0"/>
          </a:p>
        </p:txBody>
      </p:sp>
      <p:sp>
        <p:nvSpPr>
          <p:cNvPr id="335" name="Google Shape;335;p48"/>
          <p:cNvSpPr txBox="1">
            <a:spLocks noGrp="1"/>
          </p:cNvSpPr>
          <p:nvPr>
            <p:ph type="sldNum" idx="12"/>
          </p:nvPr>
        </p:nvSpPr>
        <p:spPr>
          <a:xfrm>
            <a:off x="4200350" y="4810975"/>
            <a:ext cx="4626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14</a:t>
            </a:fld>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1" name="Google Shape;341;p49"/>
          <p:cNvSpPr txBox="1">
            <a:spLocks noGrp="1"/>
          </p:cNvSpPr>
          <p:nvPr>
            <p:ph type="title"/>
          </p:nvPr>
        </p:nvSpPr>
        <p:spPr>
          <a:xfrm>
            <a:off x="270000" y="216425"/>
            <a:ext cx="603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Happiness and personal connection</a:t>
            </a:r>
            <a:endParaRPr dirty="0"/>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340" name="Google Shape;340;p49"/>
          <p:cNvSpPr txBox="1">
            <a:spLocks noGrp="1"/>
          </p:cNvSpPr>
          <p:nvPr>
            <p:ph type="subTitle" idx="4294967295"/>
          </p:nvPr>
        </p:nvSpPr>
        <p:spPr>
          <a:xfrm>
            <a:off x="7526100" y="4454575"/>
            <a:ext cx="1347900" cy="472500"/>
          </a:xfrm>
          <a:prstGeom prst="rect">
            <a:avLst/>
          </a:prstGeom>
          <a:ln w="38100" cap="flat" cmpd="sng">
            <a:solidFill>
              <a:schemeClr val="accent5"/>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dirty="0">
                <a:solidFill>
                  <a:schemeClr val="accent5"/>
                </a:solidFill>
              </a:rPr>
              <a:t>Secondary</a:t>
            </a:r>
            <a:endParaRPr dirty="0">
              <a:solidFill>
                <a:schemeClr val="accent5"/>
              </a:solidFill>
            </a:endParaRPr>
          </a:p>
        </p:txBody>
      </p:sp>
      <p:sp>
        <p:nvSpPr>
          <p:cNvPr id="342" name="Google Shape;342;p49"/>
          <p:cNvSpPr txBox="1">
            <a:spLocks noGrp="1"/>
          </p:cNvSpPr>
          <p:nvPr>
            <p:ph type="body" idx="1"/>
          </p:nvPr>
        </p:nvSpPr>
        <p:spPr>
          <a:xfrm>
            <a:off x="270000" y="914400"/>
            <a:ext cx="57756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t>Teach that there is a </a:t>
            </a:r>
            <a:r>
              <a:rPr lang="en-GB" sz="1800" b="1" dirty="0"/>
              <a:t>positive link between healthy connection to others and mental wellbeing</a:t>
            </a:r>
            <a:r>
              <a:rPr lang="en-GB" sz="1800" dirty="0"/>
              <a:t>. </a:t>
            </a:r>
            <a:endParaRPr sz="1800" dirty="0"/>
          </a:p>
          <a:p>
            <a:pPr marL="0" lvl="0" indent="0" algn="l" rtl="0">
              <a:spcBef>
                <a:spcPts val="1600"/>
              </a:spcBef>
              <a:spcAft>
                <a:spcPts val="0"/>
              </a:spcAft>
              <a:buNone/>
            </a:pPr>
            <a:r>
              <a:rPr lang="en-GB" sz="1800" dirty="0"/>
              <a:t>Consider the group dynamic and direct pupils away from a narrow view of ‘connection with others’ so that: </a:t>
            </a:r>
            <a:endParaRPr sz="1800" dirty="0"/>
          </a:p>
          <a:p>
            <a:pPr marL="457200" lvl="0" indent="-342900" algn="l" rtl="0">
              <a:spcBef>
                <a:spcPts val="1600"/>
              </a:spcBef>
              <a:spcAft>
                <a:spcPts val="0"/>
              </a:spcAft>
              <a:buSzPts val="1800"/>
              <a:buChar char="●"/>
            </a:pPr>
            <a:r>
              <a:rPr lang="en-GB" sz="1800" dirty="0"/>
              <a:t>different types of connection (e.g. offline, online, carers, pets, important possessions) are valued</a:t>
            </a:r>
            <a:endParaRPr sz="1800" dirty="0"/>
          </a:p>
          <a:p>
            <a:pPr marL="457200" lvl="0" indent="-342900" algn="l" rtl="0">
              <a:spcBef>
                <a:spcPts val="0"/>
              </a:spcBef>
              <a:spcAft>
                <a:spcPts val="0"/>
              </a:spcAft>
              <a:buSzPts val="1800"/>
              <a:buChar char="●"/>
            </a:pPr>
            <a:r>
              <a:rPr lang="en-GB" sz="1800" dirty="0"/>
              <a:t>pupils value quality of friendship and are not worried about numbers of friends </a:t>
            </a:r>
            <a:endParaRPr sz="1800" dirty="0"/>
          </a:p>
          <a:p>
            <a:pPr marL="0" lvl="0" indent="0" algn="l" rtl="0">
              <a:spcBef>
                <a:spcPts val="1600"/>
              </a:spcBef>
              <a:spcAft>
                <a:spcPts val="1600"/>
              </a:spcAft>
              <a:buNone/>
            </a:pPr>
            <a:r>
              <a:rPr lang="en-GB" sz="1800" dirty="0"/>
              <a:t>Teach that conversations with peers and trusted adults can help us to problem solve.</a:t>
            </a:r>
            <a:endParaRPr sz="1800" dirty="0"/>
          </a:p>
        </p:txBody>
      </p:sp>
      <p:sp>
        <p:nvSpPr>
          <p:cNvPr id="343" name="Google Shape;343;p49"/>
          <p:cNvSpPr txBox="1">
            <a:spLocks noGrp="1"/>
          </p:cNvSpPr>
          <p:nvPr>
            <p:ph type="body" idx="2"/>
          </p:nvPr>
        </p:nvSpPr>
        <p:spPr>
          <a:xfrm>
            <a:off x="6178800" y="216425"/>
            <a:ext cx="2695200" cy="1273200"/>
          </a:xfrm>
          <a:prstGeom prst="rect">
            <a:avLst/>
          </a:prstGeom>
          <a:solidFill>
            <a:srgbClr val="F3F2F1"/>
          </a:solidFill>
          <a:ln w="38100" cap="flat" cmpd="sng">
            <a:solidFill>
              <a:srgbClr val="F3F2F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1600"/>
              </a:spcAft>
              <a:buClr>
                <a:schemeClr val="dk1"/>
              </a:buClr>
              <a:buSzPts val="1100"/>
              <a:buFont typeface="Arial"/>
              <a:buNone/>
            </a:pPr>
            <a:r>
              <a:rPr lang="en-GB" sz="1600" b="1" dirty="0"/>
              <a:t>STATUTORY GUIDANCE </a:t>
            </a:r>
            <a:br>
              <a:rPr lang="en-GB" sz="1600" b="1" dirty="0"/>
            </a:br>
            <a:r>
              <a:rPr lang="en-GB" sz="1600" dirty="0"/>
              <a:t>Know that happiness is linked to being connected to others.</a:t>
            </a:r>
            <a:endParaRPr sz="1600" dirty="0"/>
          </a:p>
        </p:txBody>
      </p:sp>
      <p:sp>
        <p:nvSpPr>
          <p:cNvPr id="344" name="Google Shape;344;p49"/>
          <p:cNvSpPr txBox="1">
            <a:spLocks noGrp="1"/>
          </p:cNvSpPr>
          <p:nvPr>
            <p:ph type="sldNum" idx="12"/>
          </p:nvPr>
        </p:nvSpPr>
        <p:spPr>
          <a:xfrm>
            <a:off x="4200350" y="4810975"/>
            <a:ext cx="4626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15</a:t>
            </a:fld>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50" name="Google Shape;350;p50"/>
          <p:cNvSpPr txBox="1">
            <a:spLocks noGrp="1"/>
          </p:cNvSpPr>
          <p:nvPr>
            <p:ph type="title"/>
          </p:nvPr>
        </p:nvSpPr>
        <p:spPr>
          <a:xfrm>
            <a:off x="270000" y="216425"/>
            <a:ext cx="603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Recognising wellbeing concerns</a:t>
            </a:r>
            <a:endParaRPr dirty="0"/>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349" name="Google Shape;349;p50"/>
          <p:cNvSpPr txBox="1">
            <a:spLocks noGrp="1"/>
          </p:cNvSpPr>
          <p:nvPr>
            <p:ph type="subTitle" idx="4294967295"/>
          </p:nvPr>
        </p:nvSpPr>
        <p:spPr>
          <a:xfrm>
            <a:off x="7526100" y="4454575"/>
            <a:ext cx="1347900" cy="472500"/>
          </a:xfrm>
          <a:prstGeom prst="rect">
            <a:avLst/>
          </a:prstGeom>
          <a:ln w="38100" cap="flat" cmpd="sng">
            <a:solidFill>
              <a:schemeClr val="accent5"/>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dirty="0">
                <a:solidFill>
                  <a:schemeClr val="accent5"/>
                </a:solidFill>
              </a:rPr>
              <a:t>Secondary</a:t>
            </a:r>
            <a:endParaRPr dirty="0">
              <a:solidFill>
                <a:schemeClr val="accent5"/>
              </a:solidFill>
            </a:endParaRPr>
          </a:p>
        </p:txBody>
      </p:sp>
      <p:sp>
        <p:nvSpPr>
          <p:cNvPr id="351" name="Google Shape;351;p50"/>
          <p:cNvSpPr txBox="1">
            <a:spLocks noGrp="1"/>
          </p:cNvSpPr>
          <p:nvPr>
            <p:ph type="body" idx="1"/>
          </p:nvPr>
        </p:nvSpPr>
        <p:spPr>
          <a:xfrm>
            <a:off x="270000" y="914400"/>
            <a:ext cx="59088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t>Teach early signs of mental wellbeing issues such as:</a:t>
            </a:r>
            <a:endParaRPr sz="1800" dirty="0"/>
          </a:p>
          <a:p>
            <a:pPr marL="457200" lvl="0" indent="-342900" algn="l" rtl="0">
              <a:spcBef>
                <a:spcPts val="1600"/>
              </a:spcBef>
              <a:spcAft>
                <a:spcPts val="0"/>
              </a:spcAft>
              <a:buSzPts val="1800"/>
              <a:buChar char="●"/>
            </a:pPr>
            <a:r>
              <a:rPr lang="en-GB" sz="1800" dirty="0"/>
              <a:t>behaviour / mood change over days or weeks</a:t>
            </a:r>
            <a:endParaRPr sz="1800" dirty="0"/>
          </a:p>
          <a:p>
            <a:pPr marL="457200" lvl="0" indent="-342900" algn="l" rtl="0">
              <a:spcBef>
                <a:spcPts val="0"/>
              </a:spcBef>
              <a:spcAft>
                <a:spcPts val="0"/>
              </a:spcAft>
              <a:buSzPts val="1800"/>
              <a:buChar char="●"/>
            </a:pPr>
            <a:r>
              <a:rPr lang="en-GB" sz="1800" u="sng" dirty="0">
                <a:solidFill>
                  <a:srgbClr val="0000FF"/>
                </a:solidFill>
                <a:hlinkClick r:id="rId3">
                  <a:extLst>
                    <a:ext uri="{A12FA001-AC4F-418D-AE19-62706E023703}">
                      <ahyp:hlinkClr xmlns:ahyp="http://schemas.microsoft.com/office/drawing/2018/hyperlinkcolor" val="tx"/>
                    </a:ext>
                  </a:extLst>
                </a:hlinkClick>
              </a:rPr>
              <a:t>sleep problems</a:t>
            </a:r>
            <a:r>
              <a:rPr lang="en-GB" sz="1800" dirty="0"/>
              <a:t> - too little or too much sleep</a:t>
            </a:r>
            <a:endParaRPr sz="1800" dirty="0"/>
          </a:p>
          <a:p>
            <a:pPr marL="457200" lvl="0" indent="-342900" algn="l" rtl="0">
              <a:spcBef>
                <a:spcPts val="0"/>
              </a:spcBef>
              <a:spcAft>
                <a:spcPts val="0"/>
              </a:spcAft>
              <a:buSzPts val="1800"/>
              <a:buChar char="●"/>
            </a:pPr>
            <a:r>
              <a:rPr lang="en-GB" sz="1800" dirty="0"/>
              <a:t>feeling regularly overwhelmed, anxious, angry</a:t>
            </a:r>
            <a:endParaRPr sz="1800" dirty="0"/>
          </a:p>
          <a:p>
            <a:pPr marL="457200" lvl="0" indent="-342900" algn="l" rtl="0">
              <a:spcBef>
                <a:spcPts val="0"/>
              </a:spcBef>
              <a:spcAft>
                <a:spcPts val="0"/>
              </a:spcAft>
              <a:buSzPts val="1800"/>
              <a:buChar char="●"/>
            </a:pPr>
            <a:r>
              <a:rPr lang="en-GB" sz="1800" dirty="0"/>
              <a:t>deliberate isolation from friends and family</a:t>
            </a:r>
            <a:endParaRPr sz="1800" dirty="0"/>
          </a:p>
          <a:p>
            <a:pPr marL="457200" lvl="0" indent="-342900" algn="l" rtl="0">
              <a:spcBef>
                <a:spcPts val="0"/>
              </a:spcBef>
              <a:spcAft>
                <a:spcPts val="0"/>
              </a:spcAft>
              <a:buSzPts val="1800"/>
              <a:buChar char="●"/>
            </a:pPr>
            <a:r>
              <a:rPr lang="en-GB" sz="1800" dirty="0"/>
              <a:t>lack of self-care or hygiene habits</a:t>
            </a:r>
            <a:endParaRPr sz="1800" dirty="0"/>
          </a:p>
          <a:p>
            <a:pPr marL="457200" lvl="0" indent="-342900" algn="l" rtl="0">
              <a:spcBef>
                <a:spcPts val="0"/>
              </a:spcBef>
              <a:spcAft>
                <a:spcPts val="0"/>
              </a:spcAft>
              <a:buSzPts val="1800"/>
              <a:buChar char="●"/>
            </a:pPr>
            <a:r>
              <a:rPr lang="en-GB" sz="1800" dirty="0"/>
              <a:t>difficulty concentrating (not focusing on work)</a:t>
            </a:r>
            <a:endParaRPr sz="1800" dirty="0"/>
          </a:p>
          <a:p>
            <a:pPr marL="457200" lvl="0" indent="-342900" algn="l" rtl="0">
              <a:spcBef>
                <a:spcPts val="0"/>
              </a:spcBef>
              <a:spcAft>
                <a:spcPts val="0"/>
              </a:spcAft>
              <a:buSzPts val="1800"/>
              <a:buChar char="●"/>
            </a:pPr>
            <a:r>
              <a:rPr lang="en-GB" sz="1800" dirty="0"/>
              <a:t>more regular physical health concerns (headaches)</a:t>
            </a:r>
            <a:endParaRPr sz="1800" dirty="0"/>
          </a:p>
          <a:p>
            <a:pPr marL="0" lvl="0" indent="0" algn="l" rtl="0">
              <a:spcBef>
                <a:spcPts val="1600"/>
              </a:spcBef>
              <a:spcAft>
                <a:spcPts val="0"/>
              </a:spcAft>
              <a:buNone/>
            </a:pPr>
            <a:r>
              <a:rPr lang="en-GB" sz="1800" dirty="0"/>
              <a:t>Teach that such signs don’t always indicate a wellbeing problem. Someone could also have a wellbeing issue without anyone noticing any signs.  </a:t>
            </a:r>
            <a:endParaRPr sz="1100" dirty="0">
              <a:solidFill>
                <a:schemeClr val="dk1"/>
              </a:solidFill>
            </a:endParaRPr>
          </a:p>
          <a:p>
            <a:pPr marL="0" lvl="0" indent="0" algn="l" rtl="0">
              <a:spcBef>
                <a:spcPts val="1600"/>
              </a:spcBef>
              <a:spcAft>
                <a:spcPts val="0"/>
              </a:spcAft>
              <a:buNone/>
            </a:pPr>
            <a:endParaRPr sz="1800" dirty="0"/>
          </a:p>
          <a:p>
            <a:pPr marL="0" lvl="0" indent="0" algn="l" rtl="0">
              <a:spcBef>
                <a:spcPts val="1600"/>
              </a:spcBef>
              <a:spcAft>
                <a:spcPts val="1600"/>
              </a:spcAft>
              <a:buNone/>
            </a:pPr>
            <a:endParaRPr sz="1800" dirty="0"/>
          </a:p>
        </p:txBody>
      </p:sp>
      <p:sp>
        <p:nvSpPr>
          <p:cNvPr id="352" name="Google Shape;352;p50"/>
          <p:cNvSpPr txBox="1">
            <a:spLocks noGrp="1"/>
          </p:cNvSpPr>
          <p:nvPr>
            <p:ph type="body" idx="2"/>
          </p:nvPr>
        </p:nvSpPr>
        <p:spPr>
          <a:xfrm>
            <a:off x="6178800" y="216425"/>
            <a:ext cx="2695200" cy="1308300"/>
          </a:xfrm>
          <a:prstGeom prst="rect">
            <a:avLst/>
          </a:prstGeom>
          <a:solidFill>
            <a:srgbClr val="F3F2F1"/>
          </a:solidFill>
          <a:ln w="38100" cap="flat" cmpd="sng">
            <a:solidFill>
              <a:srgbClr val="F3F2F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1600"/>
              </a:spcAft>
              <a:buClr>
                <a:schemeClr val="dk1"/>
              </a:buClr>
              <a:buSzPts val="1100"/>
              <a:buFont typeface="Arial"/>
              <a:buNone/>
            </a:pPr>
            <a:r>
              <a:rPr lang="en-GB" sz="1600" b="1" dirty="0"/>
              <a:t>STATUTORY GUIDANCE </a:t>
            </a:r>
            <a:br>
              <a:rPr lang="en-GB" sz="1600" b="1" dirty="0"/>
            </a:br>
            <a:r>
              <a:rPr lang="en-GB" sz="1600" dirty="0"/>
              <a:t>Know how to recognise the early signs of mental wellbeing concerns.</a:t>
            </a:r>
            <a:endParaRPr sz="1600" dirty="0"/>
          </a:p>
        </p:txBody>
      </p:sp>
      <p:sp>
        <p:nvSpPr>
          <p:cNvPr id="353" name="Google Shape;353;p50">
            <a:extLst>
              <a:ext uri="{C183D7F6-B498-43B3-948B-1728B52AA6E4}">
                <adec:decorative xmlns:adec="http://schemas.microsoft.com/office/drawing/2017/decorative" val="1"/>
              </a:ext>
            </a:extLst>
          </p:cNvPr>
          <p:cNvSpPr txBox="1">
            <a:spLocks noGrp="1"/>
          </p:cNvSpPr>
          <p:nvPr>
            <p:ph type="sldNum" idx="12"/>
          </p:nvPr>
        </p:nvSpPr>
        <p:spPr>
          <a:xfrm>
            <a:off x="4200350" y="4810975"/>
            <a:ext cx="4626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16</a:t>
            </a:fld>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9" name="Google Shape;359;p51"/>
          <p:cNvSpPr txBox="1">
            <a:spLocks noGrp="1"/>
          </p:cNvSpPr>
          <p:nvPr>
            <p:ph type="title"/>
          </p:nvPr>
        </p:nvSpPr>
        <p:spPr>
          <a:xfrm>
            <a:off x="270000" y="216425"/>
            <a:ext cx="603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solidFill>
                  <a:srgbClr val="073763"/>
                </a:solidFill>
              </a:rPr>
              <a:t>Common types of mental ill health</a:t>
            </a: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358" name="Google Shape;358;p51"/>
          <p:cNvSpPr txBox="1">
            <a:spLocks noGrp="1"/>
          </p:cNvSpPr>
          <p:nvPr>
            <p:ph type="subTitle" idx="4294967295"/>
          </p:nvPr>
        </p:nvSpPr>
        <p:spPr>
          <a:xfrm>
            <a:off x="7526100" y="4454575"/>
            <a:ext cx="1347900" cy="472500"/>
          </a:xfrm>
          <a:prstGeom prst="rect">
            <a:avLst/>
          </a:prstGeom>
          <a:ln w="38100" cap="flat" cmpd="sng">
            <a:solidFill>
              <a:schemeClr val="accent5"/>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dirty="0">
                <a:solidFill>
                  <a:schemeClr val="accent5"/>
                </a:solidFill>
              </a:rPr>
              <a:t>Secondary</a:t>
            </a:r>
            <a:endParaRPr dirty="0">
              <a:solidFill>
                <a:schemeClr val="accent5"/>
              </a:solidFill>
            </a:endParaRPr>
          </a:p>
        </p:txBody>
      </p:sp>
      <p:sp>
        <p:nvSpPr>
          <p:cNvPr id="360" name="Google Shape;360;p51"/>
          <p:cNvSpPr txBox="1">
            <a:spLocks noGrp="1"/>
          </p:cNvSpPr>
          <p:nvPr>
            <p:ph type="body" idx="1"/>
          </p:nvPr>
        </p:nvSpPr>
        <p:spPr>
          <a:xfrm>
            <a:off x="270000" y="914400"/>
            <a:ext cx="57756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t>Teach pupils the most prevalent types of </a:t>
            </a:r>
            <a:r>
              <a:rPr lang="en-GB" sz="1800" u="sng" dirty="0">
                <a:solidFill>
                  <a:srgbClr val="0000FF"/>
                </a:solidFill>
                <a:hlinkClick r:id="rId3">
                  <a:extLst>
                    <a:ext uri="{A12FA001-AC4F-418D-AE19-62706E023703}">
                      <ahyp:hlinkClr xmlns:ahyp="http://schemas.microsoft.com/office/drawing/2018/hyperlinkcolor" val="tx"/>
                    </a:ext>
                  </a:extLst>
                </a:hlinkClick>
              </a:rPr>
              <a:t>mental ill health</a:t>
            </a:r>
            <a:r>
              <a:rPr lang="en-GB" sz="1800" dirty="0"/>
              <a:t> such as low mood, anxiety, depression, stress, and that they can also affect our physical health. </a:t>
            </a:r>
            <a:endParaRPr sz="1800" dirty="0"/>
          </a:p>
          <a:p>
            <a:pPr marL="0" lvl="0" indent="0" algn="l" rtl="0">
              <a:spcBef>
                <a:spcPts val="1600"/>
              </a:spcBef>
              <a:spcAft>
                <a:spcPts val="0"/>
              </a:spcAft>
              <a:buNone/>
            </a:pPr>
            <a:r>
              <a:rPr lang="en-GB" sz="1800" dirty="0"/>
              <a:t>You might also teach about self harm and eating disorders (always use qualified support as needed). </a:t>
            </a:r>
            <a:endParaRPr sz="1800" dirty="0"/>
          </a:p>
          <a:p>
            <a:pPr marL="0" lvl="0" indent="0" algn="l" rtl="0">
              <a:spcBef>
                <a:spcPts val="1600"/>
              </a:spcBef>
              <a:spcAft>
                <a:spcPts val="0"/>
              </a:spcAft>
              <a:buNone/>
            </a:pPr>
            <a:r>
              <a:rPr lang="en-GB" sz="1800" dirty="0"/>
              <a:t>Explain the signs of conditions and what to do if you or someone you know has those signs. </a:t>
            </a:r>
            <a:endParaRPr sz="1800" dirty="0"/>
          </a:p>
          <a:p>
            <a:pPr marL="0" lvl="0" indent="0" algn="l" rtl="0">
              <a:spcBef>
                <a:spcPts val="1600"/>
              </a:spcBef>
              <a:spcAft>
                <a:spcPts val="0"/>
              </a:spcAft>
              <a:buNone/>
            </a:pPr>
            <a:r>
              <a:rPr lang="en-GB" sz="1800" dirty="0"/>
              <a:t>Remind pupils that descriptions of conditions online are not always reflective of how a condition feels to an individual and that it is important not to self-diagnose.</a:t>
            </a:r>
            <a:endParaRPr sz="1800" dirty="0"/>
          </a:p>
          <a:p>
            <a:pPr marL="0" lvl="0" indent="0" algn="l" rtl="0">
              <a:spcBef>
                <a:spcPts val="1600"/>
              </a:spcBef>
              <a:spcAft>
                <a:spcPts val="1600"/>
              </a:spcAft>
              <a:buNone/>
            </a:pPr>
            <a:endParaRPr sz="1800" dirty="0"/>
          </a:p>
        </p:txBody>
      </p:sp>
      <p:sp>
        <p:nvSpPr>
          <p:cNvPr id="361" name="Google Shape;361;p51"/>
          <p:cNvSpPr txBox="1">
            <a:spLocks noGrp="1"/>
          </p:cNvSpPr>
          <p:nvPr>
            <p:ph type="body" idx="2"/>
          </p:nvPr>
        </p:nvSpPr>
        <p:spPr>
          <a:xfrm>
            <a:off x="6178800" y="216425"/>
            <a:ext cx="2695200" cy="1327500"/>
          </a:xfrm>
          <a:prstGeom prst="rect">
            <a:avLst/>
          </a:prstGeom>
          <a:solidFill>
            <a:srgbClr val="F3F2F1"/>
          </a:solidFill>
          <a:ln w="38100" cap="flat" cmpd="sng">
            <a:solidFill>
              <a:srgbClr val="F3F2F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1600"/>
              </a:spcAft>
              <a:buClr>
                <a:schemeClr val="dk1"/>
              </a:buClr>
              <a:buSzPts val="1100"/>
              <a:buFont typeface="Arial"/>
              <a:buNone/>
            </a:pPr>
            <a:r>
              <a:rPr lang="en-GB" sz="1600" b="1" dirty="0"/>
              <a:t>STATUTORY GUIDANCE </a:t>
            </a:r>
            <a:br>
              <a:rPr lang="en-GB" sz="1600" b="1" dirty="0"/>
            </a:br>
            <a:r>
              <a:rPr lang="en-GB" sz="1600" dirty="0"/>
              <a:t>Know common types of mental ill health (e.g. anxiety and depression).</a:t>
            </a:r>
            <a:endParaRPr sz="1600" dirty="0"/>
          </a:p>
        </p:txBody>
      </p:sp>
      <p:sp>
        <p:nvSpPr>
          <p:cNvPr id="362" name="Google Shape;362;p51">
            <a:extLst>
              <a:ext uri="{C183D7F6-B498-43B3-948B-1728B52AA6E4}">
                <adec:decorative xmlns:adec="http://schemas.microsoft.com/office/drawing/2017/decorative" val="1"/>
              </a:ext>
            </a:extLst>
          </p:cNvPr>
          <p:cNvSpPr txBox="1">
            <a:spLocks noGrp="1"/>
          </p:cNvSpPr>
          <p:nvPr>
            <p:ph type="sldNum" idx="12"/>
          </p:nvPr>
        </p:nvSpPr>
        <p:spPr>
          <a:xfrm>
            <a:off x="4200350" y="4810975"/>
            <a:ext cx="4626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17</a:t>
            </a:fld>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66"/>
        <p:cNvGrpSpPr/>
        <p:nvPr/>
      </p:nvGrpSpPr>
      <p:grpSpPr>
        <a:xfrm>
          <a:off x="0" y="0"/>
          <a:ext cx="0" cy="0"/>
          <a:chOff x="0" y="0"/>
          <a:chExt cx="0" cy="0"/>
        </a:xfrm>
      </p:grpSpPr>
      <p:sp>
        <p:nvSpPr>
          <p:cNvPr id="368" name="Google Shape;368;p52"/>
          <p:cNvSpPr txBox="1">
            <a:spLocks noGrp="1"/>
          </p:cNvSpPr>
          <p:nvPr>
            <p:ph type="title"/>
          </p:nvPr>
        </p:nvSpPr>
        <p:spPr>
          <a:xfrm>
            <a:off x="270000" y="216425"/>
            <a:ext cx="603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Understanding anxiety</a:t>
            </a:r>
            <a:endParaRPr dirty="0"/>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367" name="Google Shape;367;p52"/>
          <p:cNvSpPr txBox="1">
            <a:spLocks noGrp="1"/>
          </p:cNvSpPr>
          <p:nvPr>
            <p:ph type="subTitle" idx="4294967295"/>
          </p:nvPr>
        </p:nvSpPr>
        <p:spPr>
          <a:xfrm>
            <a:off x="7526100" y="4454575"/>
            <a:ext cx="1347900" cy="472500"/>
          </a:xfrm>
          <a:prstGeom prst="rect">
            <a:avLst/>
          </a:prstGeom>
          <a:ln w="38100" cap="flat" cmpd="sng">
            <a:solidFill>
              <a:schemeClr val="accent5"/>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dirty="0">
                <a:solidFill>
                  <a:schemeClr val="accent5"/>
                </a:solidFill>
              </a:rPr>
              <a:t>Secondary</a:t>
            </a:r>
            <a:endParaRPr dirty="0">
              <a:solidFill>
                <a:schemeClr val="accent5"/>
              </a:solidFill>
            </a:endParaRPr>
          </a:p>
        </p:txBody>
      </p:sp>
      <p:sp>
        <p:nvSpPr>
          <p:cNvPr id="369" name="Google Shape;369;p52"/>
          <p:cNvSpPr txBox="1">
            <a:spLocks noGrp="1"/>
          </p:cNvSpPr>
          <p:nvPr>
            <p:ph type="body" idx="1"/>
          </p:nvPr>
        </p:nvSpPr>
        <p:spPr>
          <a:xfrm>
            <a:off x="270000" y="914400"/>
            <a:ext cx="57756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t>Teach that anxiety can be a normal, temporary and even productive reaction to things we find stressful (e.g. socialising, tests). We can also feel anxious without knowing why. </a:t>
            </a:r>
            <a:endParaRPr sz="1800" dirty="0"/>
          </a:p>
          <a:p>
            <a:pPr marL="0" lvl="0" indent="0" algn="l" rtl="0">
              <a:spcBef>
                <a:spcPts val="1600"/>
              </a:spcBef>
              <a:spcAft>
                <a:spcPts val="0"/>
              </a:spcAft>
              <a:buNone/>
            </a:pPr>
            <a:r>
              <a:rPr lang="en-GB" sz="1800" dirty="0"/>
              <a:t>Anxiety makes people feel different ways (e.g. shaky, irritable, sweaty) and we might avoid doing things.</a:t>
            </a:r>
            <a:endParaRPr sz="1800" dirty="0"/>
          </a:p>
          <a:p>
            <a:pPr marL="0" lvl="0" indent="0" algn="l" rtl="0">
              <a:spcBef>
                <a:spcPts val="1600"/>
              </a:spcBef>
              <a:spcAft>
                <a:spcPts val="0"/>
              </a:spcAft>
              <a:buNone/>
            </a:pPr>
            <a:r>
              <a:rPr lang="en-GB" sz="1800" dirty="0"/>
              <a:t>Explain that when anxiety is constant, overwhelming or out of proportion we shouldn’t ignore it. There are lots of </a:t>
            </a:r>
            <a:r>
              <a:rPr lang="en-GB" sz="1800" u="sng" dirty="0">
                <a:solidFill>
                  <a:srgbClr val="0000FF"/>
                </a:solidFill>
                <a:hlinkClick r:id="rId3">
                  <a:extLst>
                    <a:ext uri="{A12FA001-AC4F-418D-AE19-62706E023703}">
                      <ahyp:hlinkClr xmlns:ahyp="http://schemas.microsoft.com/office/drawing/2018/hyperlinkcolor" val="tx"/>
                    </a:ext>
                  </a:extLst>
                </a:hlinkClick>
              </a:rPr>
              <a:t>strategies for dealing with anxiety</a:t>
            </a:r>
            <a:r>
              <a:rPr lang="en-GB" sz="1800" dirty="0"/>
              <a:t>. Young people can also talk to a teacher or school nurse, see their GP or call 111 (NHS number).</a:t>
            </a:r>
            <a:endParaRPr sz="1800" dirty="0"/>
          </a:p>
          <a:p>
            <a:pPr marL="0" lvl="0" indent="0" algn="l" rtl="0">
              <a:spcBef>
                <a:spcPts val="1600"/>
              </a:spcBef>
              <a:spcAft>
                <a:spcPts val="1600"/>
              </a:spcAft>
              <a:buNone/>
            </a:pPr>
            <a:endParaRPr sz="1800" dirty="0"/>
          </a:p>
        </p:txBody>
      </p:sp>
      <p:sp>
        <p:nvSpPr>
          <p:cNvPr id="370" name="Google Shape;370;p52"/>
          <p:cNvSpPr txBox="1">
            <a:spLocks noGrp="1"/>
          </p:cNvSpPr>
          <p:nvPr>
            <p:ph type="body" idx="2"/>
          </p:nvPr>
        </p:nvSpPr>
        <p:spPr>
          <a:xfrm>
            <a:off x="6178800" y="216425"/>
            <a:ext cx="2695200" cy="1321800"/>
          </a:xfrm>
          <a:prstGeom prst="rect">
            <a:avLst/>
          </a:prstGeom>
          <a:solidFill>
            <a:srgbClr val="F3F2F1"/>
          </a:solidFill>
          <a:ln w="38100" cap="flat" cmpd="sng">
            <a:solidFill>
              <a:srgbClr val="F3F2F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sz="1600" b="1" dirty="0"/>
              <a:t>STATUTORY GUIDANCE </a:t>
            </a:r>
            <a:br>
              <a:rPr lang="en-GB" sz="1600" b="1" dirty="0"/>
            </a:br>
            <a:r>
              <a:rPr lang="en-GB" sz="1600" dirty="0"/>
              <a:t>Know common types of mental ill health (e.g. anxiety and depression).</a:t>
            </a:r>
            <a:br>
              <a:rPr lang="en-GB" sz="1600" dirty="0"/>
            </a:br>
            <a:r>
              <a:rPr lang="en-GB" sz="1600" dirty="0"/>
              <a:t> </a:t>
            </a:r>
            <a:endParaRPr sz="1600" dirty="0"/>
          </a:p>
          <a:p>
            <a:pPr marL="0" lvl="0" indent="0" algn="l" rtl="0">
              <a:spcBef>
                <a:spcPts val="1600"/>
              </a:spcBef>
              <a:spcAft>
                <a:spcPts val="1600"/>
              </a:spcAft>
              <a:buClr>
                <a:schemeClr val="dk1"/>
              </a:buClr>
              <a:buSzPts val="1100"/>
              <a:buFont typeface="Arial"/>
              <a:buNone/>
            </a:pPr>
            <a:endParaRPr sz="1600" i="1" dirty="0"/>
          </a:p>
        </p:txBody>
      </p:sp>
      <p:sp>
        <p:nvSpPr>
          <p:cNvPr id="371" name="Google Shape;371;p52">
            <a:extLst>
              <a:ext uri="{C183D7F6-B498-43B3-948B-1728B52AA6E4}">
                <adec:decorative xmlns:adec="http://schemas.microsoft.com/office/drawing/2017/decorative" val="1"/>
              </a:ext>
            </a:extLst>
          </p:cNvPr>
          <p:cNvSpPr txBox="1">
            <a:spLocks noGrp="1"/>
          </p:cNvSpPr>
          <p:nvPr>
            <p:ph type="sldNum" idx="12"/>
          </p:nvPr>
        </p:nvSpPr>
        <p:spPr>
          <a:xfrm>
            <a:off x="4200350" y="4810975"/>
            <a:ext cx="4626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18</a:t>
            </a:fld>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75"/>
        <p:cNvGrpSpPr/>
        <p:nvPr/>
      </p:nvGrpSpPr>
      <p:grpSpPr>
        <a:xfrm>
          <a:off x="0" y="0"/>
          <a:ext cx="0" cy="0"/>
          <a:chOff x="0" y="0"/>
          <a:chExt cx="0" cy="0"/>
        </a:xfrm>
      </p:grpSpPr>
      <p:sp>
        <p:nvSpPr>
          <p:cNvPr id="377" name="Google Shape;377;p53"/>
          <p:cNvSpPr txBox="1">
            <a:spLocks noGrp="1"/>
          </p:cNvSpPr>
          <p:nvPr>
            <p:ph type="title"/>
          </p:nvPr>
        </p:nvSpPr>
        <p:spPr>
          <a:xfrm>
            <a:off x="270000" y="216425"/>
            <a:ext cx="603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Critically evaluate mental wellbeing</a:t>
            </a:r>
            <a:endParaRPr dirty="0"/>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376" name="Google Shape;376;p53"/>
          <p:cNvSpPr txBox="1">
            <a:spLocks noGrp="1"/>
          </p:cNvSpPr>
          <p:nvPr>
            <p:ph type="subTitle" idx="4294967295"/>
          </p:nvPr>
        </p:nvSpPr>
        <p:spPr>
          <a:xfrm>
            <a:off x="7526100" y="4454575"/>
            <a:ext cx="1347900" cy="472500"/>
          </a:xfrm>
          <a:prstGeom prst="rect">
            <a:avLst/>
          </a:prstGeom>
          <a:ln w="38100" cap="flat" cmpd="sng">
            <a:solidFill>
              <a:schemeClr val="accent5"/>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dirty="0">
                <a:solidFill>
                  <a:schemeClr val="accent5"/>
                </a:solidFill>
              </a:rPr>
              <a:t>Secondary</a:t>
            </a:r>
            <a:endParaRPr dirty="0">
              <a:solidFill>
                <a:schemeClr val="accent5"/>
              </a:solidFill>
            </a:endParaRPr>
          </a:p>
        </p:txBody>
      </p:sp>
      <p:sp>
        <p:nvSpPr>
          <p:cNvPr id="378" name="Google Shape;378;p53"/>
          <p:cNvSpPr txBox="1">
            <a:spLocks noGrp="1"/>
          </p:cNvSpPr>
          <p:nvPr>
            <p:ph type="body" idx="1"/>
          </p:nvPr>
        </p:nvSpPr>
        <p:spPr>
          <a:xfrm>
            <a:off x="270000" y="914400"/>
            <a:ext cx="57756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t>Teach pupils to make connections between behaviour, thoughts and feelings. Remind pupils that emotions are not good or bad, and we can choose how to respond to events, even if it can be hard.</a:t>
            </a:r>
            <a:endParaRPr sz="1800" dirty="0"/>
          </a:p>
          <a:p>
            <a:pPr marL="0" lvl="0" indent="0" algn="l" rtl="0">
              <a:spcBef>
                <a:spcPts val="1600"/>
              </a:spcBef>
              <a:spcAft>
                <a:spcPts val="0"/>
              </a:spcAft>
              <a:buNone/>
            </a:pPr>
            <a:r>
              <a:rPr lang="en-GB" sz="1800" dirty="0"/>
              <a:t>Teach that wellbeing can be undermined by: </a:t>
            </a:r>
            <a:endParaRPr sz="1800" dirty="0"/>
          </a:p>
          <a:p>
            <a:pPr marL="457200" lvl="0" indent="-342900" algn="l" rtl="0">
              <a:spcBef>
                <a:spcPts val="1600"/>
              </a:spcBef>
              <a:spcAft>
                <a:spcPts val="0"/>
              </a:spcAft>
              <a:buSzPts val="1800"/>
              <a:buChar char="●"/>
            </a:pPr>
            <a:r>
              <a:rPr lang="en-GB" sz="1800" dirty="0"/>
              <a:t>drug and alcohol use</a:t>
            </a:r>
            <a:endParaRPr sz="1800" dirty="0"/>
          </a:p>
          <a:p>
            <a:pPr marL="457200" lvl="0" indent="-342900" algn="l" rtl="0">
              <a:spcBef>
                <a:spcPts val="0"/>
              </a:spcBef>
              <a:spcAft>
                <a:spcPts val="0"/>
              </a:spcAft>
              <a:buSzPts val="1800"/>
              <a:buChar char="●"/>
            </a:pPr>
            <a:r>
              <a:rPr lang="en-GB" sz="1800" dirty="0"/>
              <a:t>too much time spent online</a:t>
            </a:r>
            <a:endParaRPr sz="1800" dirty="0"/>
          </a:p>
          <a:p>
            <a:pPr marL="0" lvl="0" indent="0" algn="l" rtl="0">
              <a:spcBef>
                <a:spcPts val="1600"/>
              </a:spcBef>
              <a:spcAft>
                <a:spcPts val="0"/>
              </a:spcAft>
              <a:buNone/>
            </a:pPr>
            <a:r>
              <a:rPr lang="en-GB" sz="1800" dirty="0"/>
              <a:t>Explain that wellbeing can be adversely affected even within positive relationships, e.g. when friends disagree strongly or do something that ‘hurts’ us.</a:t>
            </a:r>
            <a:endParaRPr sz="1800" dirty="0"/>
          </a:p>
          <a:p>
            <a:pPr marL="0" lvl="0" indent="0" algn="l" rtl="0">
              <a:spcBef>
                <a:spcPts val="1600"/>
              </a:spcBef>
              <a:spcAft>
                <a:spcPts val="1600"/>
              </a:spcAft>
              <a:buNone/>
            </a:pPr>
            <a:endParaRPr sz="1800" dirty="0"/>
          </a:p>
        </p:txBody>
      </p:sp>
      <p:sp>
        <p:nvSpPr>
          <p:cNvPr id="379" name="Google Shape;379;p53"/>
          <p:cNvSpPr txBox="1">
            <a:spLocks noGrp="1"/>
          </p:cNvSpPr>
          <p:nvPr>
            <p:ph type="body" idx="2"/>
          </p:nvPr>
        </p:nvSpPr>
        <p:spPr>
          <a:xfrm>
            <a:off x="6178800" y="216425"/>
            <a:ext cx="2695200" cy="2130000"/>
          </a:xfrm>
          <a:prstGeom prst="rect">
            <a:avLst/>
          </a:prstGeom>
          <a:solidFill>
            <a:srgbClr val="F3F2F1"/>
          </a:solidFill>
          <a:ln w="38100" cap="flat" cmpd="sng">
            <a:solidFill>
              <a:srgbClr val="F3F2F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1600"/>
              </a:spcAft>
              <a:buClr>
                <a:schemeClr val="dk1"/>
              </a:buClr>
              <a:buSzPts val="1100"/>
              <a:buFont typeface="Arial"/>
              <a:buNone/>
            </a:pPr>
            <a:r>
              <a:rPr lang="en-GB" sz="1600" b="1" dirty="0"/>
              <a:t>STATUTORY GUIDANCE </a:t>
            </a:r>
            <a:br>
              <a:rPr lang="en-GB" sz="1600" b="1" dirty="0"/>
            </a:br>
            <a:r>
              <a:rPr lang="en-GB" sz="1600" dirty="0"/>
              <a:t>Know how to critically evaluate when something they do or are involved in has a positive or negative effect on their own or others’ mental health.</a:t>
            </a:r>
            <a:endParaRPr sz="1600" dirty="0"/>
          </a:p>
        </p:txBody>
      </p:sp>
      <p:sp>
        <p:nvSpPr>
          <p:cNvPr id="380" name="Google Shape;380;p53"/>
          <p:cNvSpPr txBox="1">
            <a:spLocks noGrp="1"/>
          </p:cNvSpPr>
          <p:nvPr>
            <p:ph type="sldNum" idx="12"/>
          </p:nvPr>
        </p:nvSpPr>
        <p:spPr>
          <a:xfrm>
            <a:off x="4200350" y="4810975"/>
            <a:ext cx="4626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19</a:t>
            </a:fld>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270000" y="216425"/>
            <a:ext cx="78225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solidFill>
                  <a:schemeClr val="accent1"/>
                </a:solidFill>
              </a:rPr>
              <a:t>Wellbeing</a:t>
            </a:r>
            <a:endParaRPr dirty="0">
              <a:solidFill>
                <a:schemeClr val="accent1"/>
              </a:solidFill>
            </a:endParaRPr>
          </a:p>
        </p:txBody>
      </p:sp>
      <p:sp>
        <p:nvSpPr>
          <p:cNvPr id="79" name="Google Shape;79;p16"/>
          <p:cNvSpPr txBox="1">
            <a:spLocks noGrp="1"/>
          </p:cNvSpPr>
          <p:nvPr>
            <p:ph type="body" idx="1"/>
          </p:nvPr>
        </p:nvSpPr>
        <p:spPr>
          <a:xfrm>
            <a:off x="270000" y="914400"/>
            <a:ext cx="841396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solidFill>
                  <a:schemeClr val="tx1"/>
                </a:solidFill>
              </a:rPr>
              <a:t>This training supports implementation of Relationships, Sex and Health Education, in accordance with requirements set out in the statutory guidance. The training will: </a:t>
            </a:r>
            <a:endParaRPr sz="1800" dirty="0">
              <a:solidFill>
                <a:schemeClr val="tx1"/>
              </a:solidFill>
            </a:endParaRPr>
          </a:p>
          <a:p>
            <a:pPr marL="457200" lvl="0" indent="-342900" algn="l" rtl="0">
              <a:spcBef>
                <a:spcPts val="1600"/>
              </a:spcBef>
              <a:spcAft>
                <a:spcPts val="0"/>
              </a:spcAft>
              <a:buSzPts val="1800"/>
              <a:buChar char="●"/>
            </a:pPr>
            <a:r>
              <a:rPr lang="en-GB" sz="1800" dirty="0">
                <a:solidFill>
                  <a:schemeClr val="tx1"/>
                </a:solidFill>
              </a:rPr>
              <a:t>benefit staff working on mitigating the impact of the coronavirus outbreak on pupils’ mental health and wellbeing</a:t>
            </a:r>
            <a:endParaRPr sz="1800" dirty="0">
              <a:solidFill>
                <a:schemeClr val="tx1"/>
              </a:solidFill>
            </a:endParaRPr>
          </a:p>
          <a:p>
            <a:pPr marL="457200" lvl="0" indent="-342900" algn="l" rtl="0">
              <a:spcBef>
                <a:spcPts val="0"/>
              </a:spcBef>
              <a:spcAft>
                <a:spcPts val="0"/>
              </a:spcAft>
              <a:buSzPts val="1800"/>
              <a:buChar char="●"/>
            </a:pPr>
            <a:r>
              <a:rPr lang="en-GB" sz="1800" dirty="0">
                <a:solidFill>
                  <a:schemeClr val="tx1"/>
                </a:solidFill>
              </a:rPr>
              <a:t>increase staff confidence in pastoral work in subjects such as Personal, Social and Health Education</a:t>
            </a:r>
            <a:endParaRPr sz="1800" dirty="0">
              <a:solidFill>
                <a:schemeClr val="tx1"/>
              </a:solidFill>
            </a:endParaRPr>
          </a:p>
        </p:txBody>
      </p:sp>
      <p:sp>
        <p:nvSpPr>
          <p:cNvPr id="80" name="Google Shape;80;p16"/>
          <p:cNvSpPr txBox="1">
            <a:spLocks noGrp="1"/>
          </p:cNvSpPr>
          <p:nvPr>
            <p:ph type="sldNum" idx="12"/>
          </p:nvPr>
        </p:nvSpPr>
        <p:spPr>
          <a:xfrm>
            <a:off x="4181250" y="4810975"/>
            <a:ext cx="3936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2</a:t>
            </a:fld>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84"/>
        <p:cNvGrpSpPr/>
        <p:nvPr/>
      </p:nvGrpSpPr>
      <p:grpSpPr>
        <a:xfrm>
          <a:off x="0" y="0"/>
          <a:ext cx="0" cy="0"/>
          <a:chOff x="0" y="0"/>
          <a:chExt cx="0" cy="0"/>
        </a:xfrm>
      </p:grpSpPr>
      <p:sp>
        <p:nvSpPr>
          <p:cNvPr id="386" name="Google Shape;386;p54"/>
          <p:cNvSpPr txBox="1">
            <a:spLocks noGrp="1"/>
          </p:cNvSpPr>
          <p:nvPr>
            <p:ph type="title"/>
          </p:nvPr>
        </p:nvSpPr>
        <p:spPr>
          <a:xfrm>
            <a:off x="270000" y="216425"/>
            <a:ext cx="603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Build on positive wellbeing factors</a:t>
            </a:r>
            <a:endParaRPr dirty="0"/>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385" name="Google Shape;385;p54"/>
          <p:cNvSpPr txBox="1">
            <a:spLocks noGrp="1"/>
          </p:cNvSpPr>
          <p:nvPr>
            <p:ph type="subTitle" idx="4294967295"/>
          </p:nvPr>
        </p:nvSpPr>
        <p:spPr>
          <a:xfrm>
            <a:off x="7526100" y="4454575"/>
            <a:ext cx="1347900" cy="472500"/>
          </a:xfrm>
          <a:prstGeom prst="rect">
            <a:avLst/>
          </a:prstGeom>
          <a:ln w="38100" cap="flat" cmpd="sng">
            <a:solidFill>
              <a:schemeClr val="accent5"/>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dirty="0">
                <a:solidFill>
                  <a:schemeClr val="accent5"/>
                </a:solidFill>
              </a:rPr>
              <a:t>Secondary</a:t>
            </a:r>
            <a:endParaRPr dirty="0">
              <a:solidFill>
                <a:schemeClr val="accent5"/>
              </a:solidFill>
            </a:endParaRPr>
          </a:p>
        </p:txBody>
      </p:sp>
      <p:sp>
        <p:nvSpPr>
          <p:cNvPr id="387" name="Google Shape;387;p54"/>
          <p:cNvSpPr txBox="1">
            <a:spLocks noGrp="1"/>
          </p:cNvSpPr>
          <p:nvPr>
            <p:ph type="body" idx="1"/>
          </p:nvPr>
        </p:nvSpPr>
        <p:spPr>
          <a:xfrm>
            <a:off x="270000" y="914400"/>
            <a:ext cx="57756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t>Build on the knowledge gained in primary of positive factors for mental wellbeing such as: </a:t>
            </a:r>
            <a:endParaRPr sz="1800" dirty="0"/>
          </a:p>
          <a:p>
            <a:pPr marL="457200" lvl="0" indent="-342900" algn="l" rtl="0">
              <a:spcBef>
                <a:spcPts val="1600"/>
              </a:spcBef>
              <a:spcAft>
                <a:spcPts val="0"/>
              </a:spcAft>
              <a:buSzPts val="1800"/>
              <a:buChar char="●"/>
            </a:pPr>
            <a:r>
              <a:rPr lang="en-GB" sz="1800" b="1" dirty="0"/>
              <a:t>physical exercise</a:t>
            </a:r>
            <a:r>
              <a:rPr lang="en-GB" sz="1800" dirty="0"/>
              <a:t> - activity that gets the heart pumping</a:t>
            </a:r>
            <a:endParaRPr sz="1800" dirty="0"/>
          </a:p>
          <a:p>
            <a:pPr marL="457200" lvl="0" indent="-342900" algn="l" rtl="0">
              <a:spcBef>
                <a:spcPts val="0"/>
              </a:spcBef>
              <a:spcAft>
                <a:spcPts val="0"/>
              </a:spcAft>
              <a:buSzPts val="1800"/>
              <a:buChar char="●"/>
            </a:pPr>
            <a:r>
              <a:rPr lang="en-GB" sz="1800" b="1" dirty="0"/>
              <a:t>time outdoors</a:t>
            </a:r>
            <a:r>
              <a:rPr lang="en-GB" sz="1800" dirty="0"/>
              <a:t> - sports, play, gardening</a:t>
            </a:r>
            <a:endParaRPr sz="1800" dirty="0"/>
          </a:p>
          <a:p>
            <a:pPr marL="457200" lvl="0" indent="-342900" algn="l" rtl="0">
              <a:spcBef>
                <a:spcPts val="0"/>
              </a:spcBef>
              <a:spcAft>
                <a:spcPts val="0"/>
              </a:spcAft>
              <a:buSzPts val="1800"/>
              <a:buChar char="●"/>
            </a:pPr>
            <a:r>
              <a:rPr lang="en-GB" sz="1800" b="1" dirty="0"/>
              <a:t>community participation</a:t>
            </a:r>
            <a:r>
              <a:rPr lang="en-GB" sz="1800" dirty="0"/>
              <a:t> - clubs and hobbies</a:t>
            </a:r>
            <a:endParaRPr sz="1800" dirty="0"/>
          </a:p>
          <a:p>
            <a:pPr marL="457200" lvl="0" indent="-342900" algn="l" rtl="0">
              <a:spcBef>
                <a:spcPts val="0"/>
              </a:spcBef>
              <a:spcAft>
                <a:spcPts val="0"/>
              </a:spcAft>
              <a:buSzPts val="1800"/>
              <a:buChar char="●"/>
            </a:pPr>
            <a:r>
              <a:rPr lang="en-GB" sz="1800" b="1" dirty="0"/>
              <a:t>voluntary activity</a:t>
            </a:r>
            <a:r>
              <a:rPr lang="en-GB" sz="1800" dirty="0"/>
              <a:t> - in class, home or elsewhere</a:t>
            </a:r>
            <a:endParaRPr sz="1800" dirty="0"/>
          </a:p>
          <a:p>
            <a:pPr marL="0" lvl="0" indent="0" algn="l" rtl="0">
              <a:spcBef>
                <a:spcPts val="1600"/>
              </a:spcBef>
              <a:spcAft>
                <a:spcPts val="0"/>
              </a:spcAft>
              <a:buNone/>
            </a:pPr>
            <a:r>
              <a:rPr lang="en-GB" sz="1800" dirty="0"/>
              <a:t>Teach pupils that people need to ration/limit time spent online (including mobile phones) as </a:t>
            </a:r>
            <a:r>
              <a:rPr lang="en-GB" sz="1800" b="1" dirty="0"/>
              <a:t>too much time online can have a negative effect on wellbeing. </a:t>
            </a:r>
            <a:endParaRPr sz="1800" b="1" dirty="0"/>
          </a:p>
          <a:p>
            <a:pPr marL="0" lvl="0" indent="0" algn="l" rtl="0">
              <a:spcBef>
                <a:spcPts val="1600"/>
              </a:spcBef>
              <a:spcAft>
                <a:spcPts val="1600"/>
              </a:spcAft>
              <a:buNone/>
            </a:pPr>
            <a:endParaRPr sz="1800" dirty="0"/>
          </a:p>
        </p:txBody>
      </p:sp>
      <p:sp>
        <p:nvSpPr>
          <p:cNvPr id="388" name="Google Shape;388;p54"/>
          <p:cNvSpPr txBox="1">
            <a:spLocks noGrp="1"/>
          </p:cNvSpPr>
          <p:nvPr>
            <p:ph type="body" idx="2"/>
          </p:nvPr>
        </p:nvSpPr>
        <p:spPr>
          <a:xfrm>
            <a:off x="6178800" y="216425"/>
            <a:ext cx="2695200" cy="2692200"/>
          </a:xfrm>
          <a:prstGeom prst="rect">
            <a:avLst/>
          </a:prstGeom>
          <a:solidFill>
            <a:srgbClr val="F3F2F1"/>
          </a:solidFill>
          <a:ln w="38100" cap="flat" cmpd="sng">
            <a:solidFill>
              <a:srgbClr val="F3F2F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1600"/>
              </a:spcAft>
              <a:buClr>
                <a:schemeClr val="dk1"/>
              </a:buClr>
              <a:buSzPts val="1100"/>
              <a:buFont typeface="Arial"/>
              <a:buNone/>
            </a:pPr>
            <a:r>
              <a:rPr lang="en-GB" sz="1600" b="1" dirty="0"/>
              <a:t>STATUTORY GUIDANCE </a:t>
            </a:r>
            <a:br>
              <a:rPr lang="en-GB" sz="1600" b="1" dirty="0"/>
            </a:br>
            <a:r>
              <a:rPr lang="en-GB" sz="1600" dirty="0"/>
              <a:t>Know the benefits and importance of physical exercise, time outdoors, community participation and voluntary and service-based activities on mental wellbeing and happiness.</a:t>
            </a:r>
            <a:endParaRPr sz="1600" dirty="0"/>
          </a:p>
        </p:txBody>
      </p:sp>
      <p:sp>
        <p:nvSpPr>
          <p:cNvPr id="389" name="Google Shape;389;p54"/>
          <p:cNvSpPr txBox="1">
            <a:spLocks noGrp="1"/>
          </p:cNvSpPr>
          <p:nvPr>
            <p:ph type="sldNum" idx="12"/>
          </p:nvPr>
        </p:nvSpPr>
        <p:spPr>
          <a:xfrm>
            <a:off x="4200350" y="4810975"/>
            <a:ext cx="4626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20</a:t>
            </a:fld>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394" name="Google Shape;394;p55"/>
          <p:cNvSpPr txBox="1">
            <a:spLocks noGrp="1"/>
          </p:cNvSpPr>
          <p:nvPr>
            <p:ph type="title"/>
          </p:nvPr>
        </p:nvSpPr>
        <p:spPr>
          <a:prstGeom prst="rect">
            <a:avLst/>
          </a:prstGeom>
          <a:solidFill>
            <a:schemeClr val="accent1"/>
          </a:solidFill>
        </p:spPr>
        <p:txBody>
          <a:bodyPr spcFirstLastPara="1" wrap="square" lIns="91425" tIns="91425" rIns="91425" bIns="91425" anchor="ctr" anchorCtr="0">
            <a:noAutofit/>
          </a:bodyPr>
          <a:lstStyle/>
          <a:p>
            <a:pPr marL="0" lvl="0" indent="0" algn="ctr" rtl="0">
              <a:spcBef>
                <a:spcPts val="0"/>
              </a:spcBef>
              <a:spcAft>
                <a:spcPts val="0"/>
              </a:spcAft>
              <a:buNone/>
            </a:pPr>
            <a:r>
              <a:rPr lang="en-GB" dirty="0">
                <a:solidFill>
                  <a:srgbClr val="FFFFFF"/>
                </a:solidFill>
              </a:rPr>
              <a:t>Examples of good practice</a:t>
            </a:r>
            <a:endParaRPr dirty="0">
              <a:solidFill>
                <a:srgbClr val="FFFFFF"/>
              </a:solidFill>
            </a:endParaRPr>
          </a:p>
        </p:txBody>
      </p:sp>
      <p:sp>
        <p:nvSpPr>
          <p:cNvPr id="395" name="Google Shape;395;p55"/>
          <p:cNvSpPr txBox="1">
            <a:spLocks noGrp="1"/>
          </p:cNvSpPr>
          <p:nvPr>
            <p:ph type="sldNum" idx="12"/>
          </p:nvPr>
        </p:nvSpPr>
        <p:spPr>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21</a:t>
            </a:fld>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sp>
        <p:nvSpPr>
          <p:cNvPr id="400" name="Google Shape;400;p56"/>
          <p:cNvSpPr txBox="1">
            <a:spLocks noGrp="1"/>
          </p:cNvSpPr>
          <p:nvPr>
            <p:ph type="title"/>
          </p:nvPr>
        </p:nvSpPr>
        <p:spPr>
          <a:xfrm>
            <a:off x="270000" y="216425"/>
            <a:ext cx="8686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Good practice</a:t>
            </a:r>
            <a:endParaRPr dirty="0"/>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403" name="Google Shape;403;p56"/>
          <p:cNvSpPr txBox="1">
            <a:spLocks noGrp="1"/>
          </p:cNvSpPr>
          <p:nvPr>
            <p:ph type="subTitle" idx="4294967295"/>
          </p:nvPr>
        </p:nvSpPr>
        <p:spPr>
          <a:xfrm>
            <a:off x="7122600" y="4474200"/>
            <a:ext cx="1751400" cy="472500"/>
          </a:xfrm>
          <a:prstGeom prst="rect">
            <a:avLst/>
          </a:prstGeom>
          <a:solidFill>
            <a:schemeClr val="accent1"/>
          </a:solidFill>
          <a:ln w="38100" cap="flat" cmpd="sng">
            <a:solidFill>
              <a:srgbClr val="073763"/>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b="1" dirty="0">
                <a:solidFill>
                  <a:srgbClr val="FFFFFF"/>
                </a:solidFill>
              </a:rPr>
              <a:t>Good practice</a:t>
            </a:r>
            <a:endParaRPr b="1" dirty="0">
              <a:solidFill>
                <a:srgbClr val="FFFFFF"/>
              </a:solidFill>
            </a:endParaRPr>
          </a:p>
        </p:txBody>
      </p:sp>
      <p:sp>
        <p:nvSpPr>
          <p:cNvPr id="401" name="Google Shape;401;p56"/>
          <p:cNvSpPr txBox="1">
            <a:spLocks noGrp="1"/>
          </p:cNvSpPr>
          <p:nvPr>
            <p:ph type="body" idx="1"/>
          </p:nvPr>
        </p:nvSpPr>
        <p:spPr>
          <a:xfrm>
            <a:off x="270000" y="914400"/>
            <a:ext cx="7189800" cy="37713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GB" sz="1800" dirty="0"/>
              <a:t>The following are just some of the approaches you might consider  when preparing to teach mental wellbeing. </a:t>
            </a:r>
            <a:endParaRPr sz="1800" dirty="0"/>
          </a:p>
          <a:p>
            <a:pPr marL="0" lvl="0" indent="0" algn="l" rtl="0">
              <a:lnSpc>
                <a:spcPct val="100000"/>
              </a:lnSpc>
              <a:spcBef>
                <a:spcPts val="0"/>
              </a:spcBef>
              <a:spcAft>
                <a:spcPts val="0"/>
              </a:spcAft>
              <a:buNone/>
            </a:pPr>
            <a:endParaRPr sz="1800" dirty="0"/>
          </a:p>
          <a:p>
            <a:pPr marL="0" lvl="0" indent="0" algn="l" rtl="0">
              <a:lnSpc>
                <a:spcPct val="100000"/>
              </a:lnSpc>
              <a:spcBef>
                <a:spcPts val="0"/>
              </a:spcBef>
              <a:spcAft>
                <a:spcPts val="0"/>
              </a:spcAft>
              <a:buNone/>
            </a:pPr>
            <a:r>
              <a:rPr lang="en-GB" sz="1800" dirty="0"/>
              <a:t>You will need to adapt these approaches to ensure they are age appropriate and developmentally appropriate for your pupils. </a:t>
            </a:r>
            <a:endParaRPr sz="1800" dirty="0"/>
          </a:p>
          <a:p>
            <a:pPr marL="457200" lvl="0" indent="0" algn="l" rtl="0">
              <a:spcBef>
                <a:spcPts val="0"/>
              </a:spcBef>
              <a:spcAft>
                <a:spcPts val="1600"/>
              </a:spcAft>
              <a:buNone/>
            </a:pPr>
            <a:endParaRPr sz="1800" dirty="0"/>
          </a:p>
        </p:txBody>
      </p:sp>
      <p:sp>
        <p:nvSpPr>
          <p:cNvPr id="402" name="Google Shape;402;p56"/>
          <p:cNvSpPr txBox="1">
            <a:spLocks noGrp="1"/>
          </p:cNvSpPr>
          <p:nvPr>
            <p:ph type="sldNum" idx="12"/>
          </p:nvPr>
        </p:nvSpPr>
        <p:spPr>
          <a:xfrm>
            <a:off x="4306525" y="4810975"/>
            <a:ext cx="3564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22</a:t>
            </a:fld>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07"/>
        <p:cNvGrpSpPr/>
        <p:nvPr/>
      </p:nvGrpSpPr>
      <p:grpSpPr>
        <a:xfrm>
          <a:off x="0" y="0"/>
          <a:ext cx="0" cy="0"/>
          <a:chOff x="0" y="0"/>
          <a:chExt cx="0" cy="0"/>
        </a:xfrm>
      </p:grpSpPr>
      <p:sp>
        <p:nvSpPr>
          <p:cNvPr id="408" name="Google Shape;408;p57"/>
          <p:cNvSpPr txBox="1">
            <a:spLocks noGrp="1"/>
          </p:cNvSpPr>
          <p:nvPr>
            <p:ph type="title"/>
          </p:nvPr>
        </p:nvSpPr>
        <p:spPr>
          <a:xfrm>
            <a:off x="270000" y="216425"/>
            <a:ext cx="72924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Good practice: Planning wellbeing teaching</a:t>
            </a:r>
            <a:endParaRPr dirty="0"/>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411" name="Google Shape;411;p57"/>
          <p:cNvSpPr txBox="1">
            <a:spLocks noGrp="1"/>
          </p:cNvSpPr>
          <p:nvPr>
            <p:ph type="subTitle" idx="4294967295"/>
          </p:nvPr>
        </p:nvSpPr>
        <p:spPr>
          <a:xfrm>
            <a:off x="7122600" y="4474200"/>
            <a:ext cx="1751400" cy="472500"/>
          </a:xfrm>
          <a:prstGeom prst="rect">
            <a:avLst/>
          </a:prstGeom>
          <a:solidFill>
            <a:schemeClr val="accent1"/>
          </a:solidFill>
          <a:ln w="38100" cap="flat" cmpd="sng">
            <a:solidFill>
              <a:schemeClr val="accent1"/>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b="1" dirty="0">
                <a:solidFill>
                  <a:srgbClr val="FFFFFF"/>
                </a:solidFill>
              </a:rPr>
              <a:t>Good practice</a:t>
            </a:r>
            <a:endParaRPr b="1" dirty="0">
              <a:solidFill>
                <a:srgbClr val="FFFFFF"/>
              </a:solidFill>
            </a:endParaRPr>
          </a:p>
        </p:txBody>
      </p:sp>
      <p:sp>
        <p:nvSpPr>
          <p:cNvPr id="409" name="Google Shape;409;p57"/>
          <p:cNvSpPr txBox="1">
            <a:spLocks noGrp="1"/>
          </p:cNvSpPr>
          <p:nvPr>
            <p:ph type="body" idx="1"/>
          </p:nvPr>
        </p:nvSpPr>
        <p:spPr>
          <a:xfrm>
            <a:off x="270000" y="914400"/>
            <a:ext cx="71898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t>Approaches to consider: </a:t>
            </a:r>
            <a:endParaRPr sz="1800" dirty="0"/>
          </a:p>
          <a:p>
            <a:pPr marL="457200" lvl="0" indent="-342900" algn="l" rtl="0">
              <a:spcBef>
                <a:spcPts val="1600"/>
              </a:spcBef>
              <a:spcAft>
                <a:spcPts val="0"/>
              </a:spcAft>
              <a:buClr>
                <a:schemeClr val="accent1"/>
              </a:buClr>
              <a:buSzPts val="1800"/>
              <a:buChar char="●"/>
            </a:pPr>
            <a:r>
              <a:rPr lang="en-GB" sz="1800" b="1" dirty="0"/>
              <a:t>ensure pupils know that they can talk</a:t>
            </a:r>
            <a:r>
              <a:rPr lang="en-GB" sz="1800" dirty="0"/>
              <a:t> to their teacher or other trusted adults if they have any concerns about wellbeing</a:t>
            </a:r>
            <a:endParaRPr sz="1800" dirty="0"/>
          </a:p>
          <a:p>
            <a:pPr marL="457200" lvl="0" indent="-342900" algn="l" rtl="0">
              <a:spcBef>
                <a:spcPts val="0"/>
              </a:spcBef>
              <a:spcAft>
                <a:spcPts val="0"/>
              </a:spcAft>
              <a:buClr>
                <a:schemeClr val="accent1"/>
              </a:buClr>
              <a:buSzPts val="1800"/>
              <a:buChar char="●"/>
            </a:pPr>
            <a:r>
              <a:rPr lang="en-GB" sz="1800" b="1" dirty="0"/>
              <a:t>consider giving pupils contextual information</a:t>
            </a:r>
            <a:r>
              <a:rPr lang="en-GB" sz="1800" dirty="0"/>
              <a:t> (e.g. through a virtual learning environment) ahead of lessons where appropriate</a:t>
            </a:r>
            <a:endParaRPr sz="1800" dirty="0"/>
          </a:p>
          <a:p>
            <a:pPr marL="457200" lvl="0" indent="-342900" algn="l" rtl="0">
              <a:spcBef>
                <a:spcPts val="0"/>
              </a:spcBef>
              <a:spcAft>
                <a:spcPts val="0"/>
              </a:spcAft>
              <a:buClr>
                <a:schemeClr val="accent1"/>
              </a:buClr>
              <a:buSzPts val="1800"/>
              <a:buChar char="●"/>
            </a:pPr>
            <a:r>
              <a:rPr lang="en-GB" sz="1800" b="1" dirty="0"/>
              <a:t>begin and end classes on a positive</a:t>
            </a:r>
            <a:r>
              <a:rPr lang="en-GB" sz="1800" dirty="0"/>
              <a:t> and let pupils know a few minutes before class will end to allow them to transition </a:t>
            </a:r>
            <a:endParaRPr sz="1800" dirty="0"/>
          </a:p>
          <a:p>
            <a:pPr marL="457200" lvl="0" indent="-342900" algn="l" rtl="0">
              <a:spcBef>
                <a:spcPts val="0"/>
              </a:spcBef>
              <a:spcAft>
                <a:spcPts val="0"/>
              </a:spcAft>
              <a:buClr>
                <a:schemeClr val="accent1"/>
              </a:buClr>
              <a:buSzPts val="1800"/>
              <a:buChar char="●"/>
            </a:pPr>
            <a:r>
              <a:rPr lang="en-GB" sz="1800" b="1" dirty="0"/>
              <a:t>think about the atmosphere </a:t>
            </a:r>
            <a:r>
              <a:rPr lang="en-GB" sz="1800" dirty="0"/>
              <a:t>in the teaching space (seating arrangements, relevant posters) </a:t>
            </a:r>
            <a:endParaRPr sz="1800" dirty="0"/>
          </a:p>
          <a:p>
            <a:pPr marL="0" lvl="0" indent="0" algn="l" rtl="0">
              <a:spcBef>
                <a:spcPts val="1600"/>
              </a:spcBef>
              <a:spcAft>
                <a:spcPts val="1600"/>
              </a:spcAft>
              <a:buNone/>
            </a:pPr>
            <a:endParaRPr sz="1800" dirty="0"/>
          </a:p>
        </p:txBody>
      </p:sp>
      <p:sp>
        <p:nvSpPr>
          <p:cNvPr id="410" name="Google Shape;410;p57"/>
          <p:cNvSpPr txBox="1">
            <a:spLocks noGrp="1"/>
          </p:cNvSpPr>
          <p:nvPr>
            <p:ph type="sldNum" idx="12"/>
          </p:nvPr>
        </p:nvSpPr>
        <p:spPr>
          <a:xfrm>
            <a:off x="4306525" y="4810975"/>
            <a:ext cx="3564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23</a:t>
            </a:fld>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sp>
        <p:nvSpPr>
          <p:cNvPr id="416" name="Google Shape;416;p58"/>
          <p:cNvSpPr txBox="1">
            <a:spLocks noGrp="1"/>
          </p:cNvSpPr>
          <p:nvPr>
            <p:ph type="title"/>
          </p:nvPr>
        </p:nvSpPr>
        <p:spPr>
          <a:xfrm>
            <a:off x="270000" y="216425"/>
            <a:ext cx="8686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Good practice: Mediated self-monitoring</a:t>
            </a:r>
            <a:endParaRPr dirty="0"/>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419" name="Google Shape;419;p58"/>
          <p:cNvSpPr txBox="1">
            <a:spLocks noGrp="1"/>
          </p:cNvSpPr>
          <p:nvPr>
            <p:ph type="subTitle" idx="4294967295"/>
          </p:nvPr>
        </p:nvSpPr>
        <p:spPr>
          <a:xfrm>
            <a:off x="7122600" y="4474200"/>
            <a:ext cx="1751400" cy="472500"/>
          </a:xfrm>
          <a:prstGeom prst="rect">
            <a:avLst/>
          </a:prstGeom>
          <a:solidFill>
            <a:schemeClr val="accent1"/>
          </a:solidFill>
          <a:ln w="38100" cap="flat" cmpd="sng">
            <a:solidFill>
              <a:schemeClr val="accent1"/>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b="1" dirty="0">
                <a:solidFill>
                  <a:srgbClr val="FFFFFF"/>
                </a:solidFill>
              </a:rPr>
              <a:t>Good practice</a:t>
            </a:r>
            <a:endParaRPr b="1" dirty="0">
              <a:solidFill>
                <a:srgbClr val="FFFFFF"/>
              </a:solidFill>
            </a:endParaRPr>
          </a:p>
        </p:txBody>
      </p:sp>
      <p:sp>
        <p:nvSpPr>
          <p:cNvPr id="417" name="Google Shape;417;p58"/>
          <p:cNvSpPr txBox="1">
            <a:spLocks noGrp="1"/>
          </p:cNvSpPr>
          <p:nvPr>
            <p:ph type="body" idx="1"/>
          </p:nvPr>
        </p:nvSpPr>
        <p:spPr>
          <a:xfrm>
            <a:off x="270000" y="914400"/>
            <a:ext cx="73800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t>Embed ‘early signs’ of wellbeing concerns and encourage self-monitoring through third-person scenarios that challenge pupils to articulate their knowledge. This is emotionally safer than roleplay and avoids pupils ‘oversharing’ or being singled out. </a:t>
            </a:r>
            <a:endParaRPr sz="1800" dirty="0"/>
          </a:p>
          <a:p>
            <a:pPr marL="0" lvl="0" indent="0" algn="l" rtl="0">
              <a:spcBef>
                <a:spcPts val="0"/>
              </a:spcBef>
              <a:spcAft>
                <a:spcPts val="0"/>
              </a:spcAft>
              <a:buNone/>
            </a:pPr>
            <a:endParaRPr sz="1800" b="1" dirty="0"/>
          </a:p>
          <a:p>
            <a:pPr marL="0" lvl="0" indent="0" algn="l" rtl="0">
              <a:spcBef>
                <a:spcPts val="0"/>
              </a:spcBef>
              <a:spcAft>
                <a:spcPts val="0"/>
              </a:spcAft>
              <a:buNone/>
            </a:pPr>
            <a:r>
              <a:rPr lang="en-GB" sz="1800" dirty="0"/>
              <a:t>How does someone know when they are well? </a:t>
            </a:r>
            <a:br>
              <a:rPr lang="en-GB" sz="1800" dirty="0"/>
            </a:br>
            <a:r>
              <a:rPr lang="en-GB" sz="1800" dirty="0"/>
              <a:t>What do people notice when their wellbeing isn’t right?</a:t>
            </a:r>
            <a:endParaRPr sz="1800" dirty="0"/>
          </a:p>
          <a:p>
            <a:pPr marL="0" lvl="0" indent="0" algn="l" rtl="0">
              <a:spcBef>
                <a:spcPts val="0"/>
              </a:spcBef>
              <a:spcAft>
                <a:spcPts val="0"/>
              </a:spcAft>
              <a:buNone/>
            </a:pPr>
            <a:r>
              <a:rPr lang="en-GB" sz="1800" dirty="0"/>
              <a:t>How would someone know if their wellbeing changed? </a:t>
            </a:r>
            <a:br>
              <a:rPr lang="en-GB" sz="1800" dirty="0"/>
            </a:br>
            <a:r>
              <a:rPr lang="en-GB" sz="1800" dirty="0"/>
              <a:t>How do people behave when they are not well? </a:t>
            </a:r>
            <a:br>
              <a:rPr lang="en-GB" sz="1800" dirty="0"/>
            </a:br>
            <a:br>
              <a:rPr lang="en-GB" sz="1800" dirty="0"/>
            </a:br>
            <a:r>
              <a:rPr lang="en-GB" sz="1800" dirty="0"/>
              <a:t>When might someone need support from others?</a:t>
            </a:r>
            <a:br>
              <a:rPr lang="en-GB" sz="1800" dirty="0"/>
            </a:br>
            <a:r>
              <a:rPr lang="en-GB" sz="1800" dirty="0"/>
              <a:t>Who might be able to give support?</a:t>
            </a:r>
            <a:endParaRPr sz="1800" dirty="0"/>
          </a:p>
          <a:p>
            <a:pPr marL="0" lvl="0" indent="0" algn="l" rtl="0">
              <a:spcBef>
                <a:spcPts val="1600"/>
              </a:spcBef>
              <a:spcAft>
                <a:spcPts val="1600"/>
              </a:spcAft>
              <a:buNone/>
            </a:pPr>
            <a:endParaRPr sz="1800" dirty="0"/>
          </a:p>
        </p:txBody>
      </p:sp>
      <p:sp>
        <p:nvSpPr>
          <p:cNvPr id="418" name="Google Shape;418;p58"/>
          <p:cNvSpPr txBox="1">
            <a:spLocks noGrp="1"/>
          </p:cNvSpPr>
          <p:nvPr>
            <p:ph type="sldNum" idx="12"/>
          </p:nvPr>
        </p:nvSpPr>
        <p:spPr>
          <a:xfrm>
            <a:off x="4306525" y="4810975"/>
            <a:ext cx="3564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24</a:t>
            </a:fld>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23"/>
        <p:cNvGrpSpPr/>
        <p:nvPr/>
      </p:nvGrpSpPr>
      <p:grpSpPr>
        <a:xfrm>
          <a:off x="0" y="0"/>
          <a:ext cx="0" cy="0"/>
          <a:chOff x="0" y="0"/>
          <a:chExt cx="0" cy="0"/>
        </a:xfrm>
      </p:grpSpPr>
      <p:sp>
        <p:nvSpPr>
          <p:cNvPr id="424" name="Google Shape;424;p59"/>
          <p:cNvSpPr txBox="1">
            <a:spLocks noGrp="1"/>
          </p:cNvSpPr>
          <p:nvPr>
            <p:ph type="title"/>
          </p:nvPr>
        </p:nvSpPr>
        <p:spPr>
          <a:xfrm>
            <a:off x="270000" y="216425"/>
            <a:ext cx="77577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Good practice: Share further information</a:t>
            </a:r>
            <a:endParaRPr dirty="0"/>
          </a:p>
        </p:txBody>
      </p:sp>
      <p:sp>
        <p:nvSpPr>
          <p:cNvPr id="427" name="Google Shape;427;p59"/>
          <p:cNvSpPr txBox="1">
            <a:spLocks noGrp="1"/>
          </p:cNvSpPr>
          <p:nvPr>
            <p:ph type="subTitle" idx="4294967295"/>
          </p:nvPr>
        </p:nvSpPr>
        <p:spPr>
          <a:xfrm>
            <a:off x="7122600" y="4474200"/>
            <a:ext cx="1751400" cy="472500"/>
          </a:xfrm>
          <a:prstGeom prst="rect">
            <a:avLst/>
          </a:prstGeom>
          <a:solidFill>
            <a:schemeClr val="accent1"/>
          </a:solidFill>
          <a:ln w="38100" cap="flat" cmpd="sng">
            <a:solidFill>
              <a:schemeClr val="accent1"/>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b="1" dirty="0">
                <a:solidFill>
                  <a:srgbClr val="FFFFFF"/>
                </a:solidFill>
              </a:rPr>
              <a:t>Good practice</a:t>
            </a:r>
            <a:endParaRPr b="1" dirty="0">
              <a:solidFill>
                <a:srgbClr val="FFFFFF"/>
              </a:solidFill>
            </a:endParaRPr>
          </a:p>
        </p:txBody>
      </p:sp>
      <p:sp>
        <p:nvSpPr>
          <p:cNvPr id="425" name="Google Shape;425;p59"/>
          <p:cNvSpPr txBox="1">
            <a:spLocks noGrp="1"/>
          </p:cNvSpPr>
          <p:nvPr>
            <p:ph type="body" idx="1"/>
          </p:nvPr>
        </p:nvSpPr>
        <p:spPr>
          <a:xfrm>
            <a:off x="270000" y="914400"/>
            <a:ext cx="71898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t>Make sure pupils know the key people they can speak to at school, and that if they want to, they can speak to any teacher. </a:t>
            </a:r>
            <a:endParaRPr sz="1800" dirty="0"/>
          </a:p>
          <a:p>
            <a:pPr marL="0" lvl="0" indent="0" algn="l" rtl="0">
              <a:spcBef>
                <a:spcPts val="1600"/>
              </a:spcBef>
              <a:spcAft>
                <a:spcPts val="0"/>
              </a:spcAft>
              <a:buNone/>
            </a:pPr>
            <a:r>
              <a:rPr lang="en-GB" sz="1800" dirty="0"/>
              <a:t>You could also make information about support organisations available in the classroom and school spaces. For example: </a:t>
            </a:r>
            <a:endParaRPr sz="1800" dirty="0"/>
          </a:p>
          <a:p>
            <a:pPr marL="457200" lvl="0" indent="-342900" algn="l" rtl="0">
              <a:spcBef>
                <a:spcPts val="1600"/>
              </a:spcBef>
              <a:spcAft>
                <a:spcPts val="0"/>
              </a:spcAft>
              <a:buSzPts val="1800"/>
              <a:buChar char="●"/>
            </a:pPr>
            <a:r>
              <a:rPr lang="en-GB" sz="1800" u="sng" dirty="0">
                <a:solidFill>
                  <a:srgbClr val="0000FF"/>
                </a:solidFill>
                <a:hlinkClick r:id="rId3">
                  <a:extLst>
                    <a:ext uri="{A12FA001-AC4F-418D-AE19-62706E023703}">
                      <ahyp:hlinkClr xmlns:ahyp="http://schemas.microsoft.com/office/drawing/2018/hyperlinkcolor" val="tx"/>
                    </a:ext>
                  </a:extLst>
                </a:hlinkClick>
              </a:rPr>
              <a:t>Childline</a:t>
            </a:r>
            <a:r>
              <a:rPr lang="en-GB" sz="1800" dirty="0"/>
              <a:t> - where children can get in touch on 0800 1111 </a:t>
            </a:r>
            <a:endParaRPr sz="1800" dirty="0"/>
          </a:p>
          <a:p>
            <a:pPr marL="457200" lvl="0" indent="-342900" algn="l" rtl="0">
              <a:spcBef>
                <a:spcPts val="0"/>
              </a:spcBef>
              <a:spcAft>
                <a:spcPts val="0"/>
              </a:spcAft>
              <a:buSzPts val="1800"/>
              <a:buChar char="●"/>
            </a:pPr>
            <a:r>
              <a:rPr lang="en-GB" sz="1800" u="sng" dirty="0">
                <a:solidFill>
                  <a:srgbClr val="0000FF"/>
                </a:solidFill>
                <a:hlinkClick r:id="rId4">
                  <a:extLst>
                    <a:ext uri="{A12FA001-AC4F-418D-AE19-62706E023703}">
                      <ahyp:hlinkClr xmlns:ahyp="http://schemas.microsoft.com/office/drawing/2018/hyperlinkcolor" val="tx"/>
                    </a:ext>
                  </a:extLst>
                </a:hlinkClick>
              </a:rPr>
              <a:t>Young Minds</a:t>
            </a:r>
            <a:r>
              <a:rPr lang="en-GB" sz="1800" dirty="0">
                <a:solidFill>
                  <a:srgbClr val="0000FF"/>
                </a:solidFill>
              </a:rPr>
              <a:t> </a:t>
            </a:r>
            <a:r>
              <a:rPr lang="en-GB" sz="1800" dirty="0"/>
              <a:t>- crisis helpline</a:t>
            </a:r>
            <a:endParaRPr sz="1800" dirty="0"/>
          </a:p>
          <a:p>
            <a:pPr marL="457200" lvl="0" indent="-342900" algn="l" rtl="0">
              <a:spcBef>
                <a:spcPts val="0"/>
              </a:spcBef>
              <a:spcAft>
                <a:spcPts val="0"/>
              </a:spcAft>
              <a:buSzPts val="1800"/>
              <a:buChar char="●"/>
            </a:pPr>
            <a:r>
              <a:rPr lang="en-GB" sz="1800" dirty="0"/>
              <a:t>GP and other health professionals </a:t>
            </a:r>
            <a:endParaRPr sz="1800" dirty="0"/>
          </a:p>
          <a:p>
            <a:pPr marL="0" lvl="0" indent="0" algn="l" rtl="0">
              <a:spcBef>
                <a:spcPts val="1600"/>
              </a:spcBef>
              <a:spcAft>
                <a:spcPts val="1600"/>
              </a:spcAft>
              <a:buNone/>
            </a:pPr>
            <a:r>
              <a:rPr lang="en-GB" sz="1800" dirty="0"/>
              <a:t>In an emergency or crisis pupils should also know they can contact the </a:t>
            </a:r>
            <a:r>
              <a:rPr lang="en-GB" sz="1800" u="sng" dirty="0">
                <a:solidFill>
                  <a:srgbClr val="0000FF"/>
                </a:solidFill>
                <a:hlinkClick r:id="rId5">
                  <a:extLst>
                    <a:ext uri="{A12FA001-AC4F-418D-AE19-62706E023703}">
                      <ahyp:hlinkClr xmlns:ahyp="http://schemas.microsoft.com/office/drawing/2018/hyperlinkcolor" val="tx"/>
                    </a:ext>
                  </a:extLst>
                </a:hlinkClick>
              </a:rPr>
              <a:t>Samaritans</a:t>
            </a:r>
            <a:r>
              <a:rPr lang="en-GB" sz="1800" dirty="0"/>
              <a:t> or call 999.</a:t>
            </a:r>
            <a:endParaRPr dirty="0">
              <a:solidFill>
                <a:schemeClr val="dk1"/>
              </a:solidFill>
            </a:endParaRPr>
          </a:p>
        </p:txBody>
      </p:sp>
      <p:sp>
        <p:nvSpPr>
          <p:cNvPr id="426" name="Google Shape;426;p59"/>
          <p:cNvSpPr txBox="1">
            <a:spLocks noGrp="1"/>
          </p:cNvSpPr>
          <p:nvPr>
            <p:ph type="sldNum" idx="12"/>
          </p:nvPr>
        </p:nvSpPr>
        <p:spPr>
          <a:xfrm>
            <a:off x="4306525" y="4810975"/>
            <a:ext cx="3564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25</a:t>
            </a:fld>
            <a:endParaRP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Google Shape;438;p61"/>
          <p:cNvSpPr txBox="1">
            <a:spLocks noGrp="1"/>
          </p:cNvSpPr>
          <p:nvPr>
            <p:ph type="title"/>
          </p:nvPr>
        </p:nvSpPr>
        <p:spPr>
          <a:xfrm>
            <a:off x="270000" y="216425"/>
            <a:ext cx="8686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About these activities and templates</a:t>
            </a:r>
            <a:endParaRPr dirty="0"/>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439" name="Google Shape;439;p61"/>
          <p:cNvSpPr txBox="1">
            <a:spLocks noGrp="1"/>
          </p:cNvSpPr>
          <p:nvPr>
            <p:ph type="body" idx="1"/>
          </p:nvPr>
        </p:nvSpPr>
        <p:spPr>
          <a:xfrm>
            <a:off x="270000" y="914400"/>
            <a:ext cx="71898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t>Subject leads can use the following templates and training activities to plan training on teaching the new curriculum topics. </a:t>
            </a:r>
            <a:endParaRPr sz="1800" dirty="0"/>
          </a:p>
          <a:p>
            <a:pPr marL="0" lvl="0" indent="0" algn="l" rtl="0">
              <a:spcBef>
                <a:spcPts val="1600"/>
              </a:spcBef>
              <a:spcAft>
                <a:spcPts val="0"/>
              </a:spcAft>
              <a:buNone/>
            </a:pPr>
            <a:r>
              <a:rPr lang="en-GB" sz="1800" dirty="0"/>
              <a:t>You can: </a:t>
            </a:r>
            <a:endParaRPr sz="1800" dirty="0"/>
          </a:p>
          <a:p>
            <a:pPr marL="457200" lvl="0" indent="-342900" algn="l" rtl="0">
              <a:spcBef>
                <a:spcPts val="1600"/>
              </a:spcBef>
              <a:spcAft>
                <a:spcPts val="0"/>
              </a:spcAft>
              <a:buSzPts val="1800"/>
              <a:buChar char="●"/>
            </a:pPr>
            <a:r>
              <a:rPr lang="en-GB" sz="1800" b="1" dirty="0"/>
              <a:t>add information to slides</a:t>
            </a:r>
            <a:r>
              <a:rPr lang="en-GB" sz="1800" dirty="0"/>
              <a:t> - e.g. about your school provision  </a:t>
            </a:r>
            <a:endParaRPr sz="1800" dirty="0"/>
          </a:p>
          <a:p>
            <a:pPr marL="457200" lvl="0" indent="-342900" algn="l" rtl="0">
              <a:spcBef>
                <a:spcPts val="0"/>
              </a:spcBef>
              <a:spcAft>
                <a:spcPts val="0"/>
              </a:spcAft>
              <a:buSzPts val="1800"/>
              <a:buChar char="●"/>
            </a:pPr>
            <a:r>
              <a:rPr lang="en-GB" sz="1800" b="1" dirty="0"/>
              <a:t>move slides</a:t>
            </a:r>
            <a:r>
              <a:rPr lang="en-GB" sz="1800" dirty="0"/>
              <a:t> - e.g. ‘Rate your confidence (before training)’ - to the point in the presentation where you want to carry out that activity</a:t>
            </a:r>
            <a:endParaRPr sz="1800" dirty="0"/>
          </a:p>
          <a:p>
            <a:pPr marL="457200" lvl="0" indent="-342900" algn="l" rtl="0">
              <a:spcBef>
                <a:spcPts val="0"/>
              </a:spcBef>
              <a:spcAft>
                <a:spcPts val="0"/>
              </a:spcAft>
              <a:buSzPts val="1800"/>
              <a:buChar char="●"/>
            </a:pPr>
            <a:r>
              <a:rPr lang="en-GB" sz="1800" b="1" dirty="0"/>
              <a:t>delete slides</a:t>
            </a:r>
            <a:r>
              <a:rPr lang="en-GB" sz="1800" dirty="0"/>
              <a:t> if you are not covering those curriculum requirements at this time </a:t>
            </a:r>
            <a:endParaRPr sz="1800" dirty="0"/>
          </a:p>
        </p:txBody>
      </p:sp>
      <p:sp>
        <p:nvSpPr>
          <p:cNvPr id="440" name="Google Shape;440;p61"/>
          <p:cNvSpPr txBox="1">
            <a:spLocks noGrp="1"/>
          </p:cNvSpPr>
          <p:nvPr>
            <p:ph type="sldNum" idx="12"/>
          </p:nvPr>
        </p:nvSpPr>
        <p:spPr>
          <a:xfrm>
            <a:off x="4306525" y="4810975"/>
            <a:ext cx="3564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26</a:t>
            </a:fld>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99"/>
        <p:cNvGrpSpPr/>
        <p:nvPr/>
      </p:nvGrpSpPr>
      <p:grpSpPr>
        <a:xfrm>
          <a:off x="0" y="0"/>
          <a:ext cx="0" cy="0"/>
          <a:chOff x="0" y="0"/>
          <a:chExt cx="0" cy="0"/>
        </a:xfrm>
      </p:grpSpPr>
      <p:sp>
        <p:nvSpPr>
          <p:cNvPr id="500" name="Google Shape;500;p69"/>
          <p:cNvSpPr txBox="1">
            <a:spLocks noGrp="1"/>
          </p:cNvSpPr>
          <p:nvPr>
            <p:ph type="title"/>
          </p:nvPr>
        </p:nvSpPr>
        <p:spPr>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dirty="0">
                <a:solidFill>
                  <a:schemeClr val="accent1"/>
                </a:solidFill>
              </a:rPr>
              <a:t>Dealing with difficult questions</a:t>
            </a:r>
            <a:endParaRPr dirty="0">
              <a:solidFill>
                <a:schemeClr val="accent1"/>
              </a:solidFill>
            </a:endParaRPr>
          </a:p>
        </p:txBody>
      </p:sp>
      <p:sp>
        <p:nvSpPr>
          <p:cNvPr id="501" name="Google Shape;501;p69"/>
          <p:cNvSpPr txBox="1">
            <a:spLocks noGrp="1"/>
          </p:cNvSpPr>
          <p:nvPr>
            <p:ph type="sldNum" idx="12"/>
          </p:nvPr>
        </p:nvSpPr>
        <p:spPr>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27</a:t>
            </a:fld>
            <a:endParaRP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505"/>
        <p:cNvGrpSpPr/>
        <p:nvPr/>
      </p:nvGrpSpPr>
      <p:grpSpPr>
        <a:xfrm>
          <a:off x="0" y="0"/>
          <a:ext cx="0" cy="0"/>
          <a:chOff x="0" y="0"/>
          <a:chExt cx="0" cy="0"/>
        </a:xfrm>
      </p:grpSpPr>
      <p:sp>
        <p:nvSpPr>
          <p:cNvPr id="506" name="Google Shape;506;p70"/>
          <p:cNvSpPr txBox="1">
            <a:spLocks noGrp="1"/>
          </p:cNvSpPr>
          <p:nvPr>
            <p:ph type="title"/>
          </p:nvPr>
        </p:nvSpPr>
        <p:spPr>
          <a:xfrm>
            <a:off x="270000" y="216425"/>
            <a:ext cx="77577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Dealing with difficult questions</a:t>
            </a: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507" name="Google Shape;507;p70"/>
          <p:cNvSpPr txBox="1">
            <a:spLocks noGrp="1"/>
          </p:cNvSpPr>
          <p:nvPr>
            <p:ph type="body" idx="1"/>
          </p:nvPr>
        </p:nvSpPr>
        <p:spPr>
          <a:xfrm>
            <a:off x="317240" y="914400"/>
            <a:ext cx="7142559"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t>Use the following slides in your training to help teachers:</a:t>
            </a:r>
            <a:endParaRPr sz="1800" dirty="0"/>
          </a:p>
          <a:p>
            <a:pPr marL="457200" lvl="0" indent="-342900" algn="l" rtl="0">
              <a:spcBef>
                <a:spcPts val="1600"/>
              </a:spcBef>
              <a:spcAft>
                <a:spcPts val="0"/>
              </a:spcAft>
              <a:buSzPts val="1800"/>
              <a:buChar char="●"/>
            </a:pPr>
            <a:r>
              <a:rPr lang="en-GB" sz="1800" b="1" dirty="0"/>
              <a:t>share concerns</a:t>
            </a:r>
            <a:r>
              <a:rPr lang="en-GB" sz="1800" dirty="0"/>
              <a:t> about questions they could be asked by pupils</a:t>
            </a:r>
            <a:endParaRPr sz="1800" dirty="0"/>
          </a:p>
          <a:p>
            <a:pPr marL="457200" lvl="0" indent="-342900" algn="l" rtl="0">
              <a:spcBef>
                <a:spcPts val="0"/>
              </a:spcBef>
              <a:spcAft>
                <a:spcPts val="0"/>
              </a:spcAft>
              <a:buSzPts val="1800"/>
              <a:buChar char="●"/>
            </a:pPr>
            <a:r>
              <a:rPr lang="en-GB" sz="1800" b="1" dirty="0"/>
              <a:t>strategise</a:t>
            </a:r>
            <a:r>
              <a:rPr lang="en-GB" sz="1800" dirty="0"/>
              <a:t> ways to avoid and answer such questions</a:t>
            </a:r>
            <a:endParaRPr sz="1800" dirty="0"/>
          </a:p>
          <a:p>
            <a:pPr marL="0" lvl="0" indent="0" algn="l" rtl="0">
              <a:spcBef>
                <a:spcPts val="1600"/>
              </a:spcBef>
              <a:spcAft>
                <a:spcPts val="0"/>
              </a:spcAft>
              <a:buNone/>
            </a:pPr>
            <a:endParaRPr sz="1800" dirty="0"/>
          </a:p>
          <a:p>
            <a:pPr marL="0" lvl="0" indent="0" algn="l" rtl="0">
              <a:spcBef>
                <a:spcPts val="1600"/>
              </a:spcBef>
              <a:spcAft>
                <a:spcPts val="0"/>
              </a:spcAft>
              <a:buNone/>
            </a:pPr>
            <a:endParaRPr sz="1800" dirty="0"/>
          </a:p>
          <a:p>
            <a:pPr marL="0" lvl="0" indent="0" algn="l" rtl="0">
              <a:spcBef>
                <a:spcPts val="1600"/>
              </a:spcBef>
              <a:spcAft>
                <a:spcPts val="0"/>
              </a:spcAft>
              <a:buNone/>
            </a:pPr>
            <a:endParaRPr sz="1800" dirty="0"/>
          </a:p>
          <a:p>
            <a:pPr marL="0" lvl="0" indent="0" algn="l" rtl="0">
              <a:spcBef>
                <a:spcPts val="1600"/>
              </a:spcBef>
              <a:spcAft>
                <a:spcPts val="0"/>
              </a:spcAft>
              <a:buNone/>
            </a:pPr>
            <a:r>
              <a:rPr lang="en-GB" sz="1800" dirty="0"/>
              <a:t> </a:t>
            </a:r>
            <a:endParaRPr sz="1800" dirty="0"/>
          </a:p>
          <a:p>
            <a:pPr marL="0" lvl="0" indent="0" algn="l" rtl="0">
              <a:spcBef>
                <a:spcPts val="1600"/>
              </a:spcBef>
              <a:spcAft>
                <a:spcPts val="0"/>
              </a:spcAft>
              <a:buNone/>
            </a:pPr>
            <a:endParaRPr sz="1800" dirty="0"/>
          </a:p>
          <a:p>
            <a:pPr marL="0" lvl="0" indent="0" algn="l" rtl="0">
              <a:spcBef>
                <a:spcPts val="1600"/>
              </a:spcBef>
              <a:spcAft>
                <a:spcPts val="0"/>
              </a:spcAft>
              <a:buNone/>
            </a:pPr>
            <a:endParaRPr sz="1800" dirty="0"/>
          </a:p>
          <a:p>
            <a:pPr marL="0" lvl="0" indent="0" algn="l" rtl="0">
              <a:spcBef>
                <a:spcPts val="1600"/>
              </a:spcBef>
              <a:spcAft>
                <a:spcPts val="0"/>
              </a:spcAft>
              <a:buNone/>
            </a:pPr>
            <a:endParaRPr sz="1800" dirty="0"/>
          </a:p>
          <a:p>
            <a:pPr marL="0" lvl="0" indent="0" algn="l" rtl="0">
              <a:spcBef>
                <a:spcPts val="1600"/>
              </a:spcBef>
              <a:spcAft>
                <a:spcPts val="0"/>
              </a:spcAft>
              <a:buNone/>
            </a:pPr>
            <a:endParaRPr sz="1800" dirty="0"/>
          </a:p>
          <a:p>
            <a:pPr marL="0" lvl="0" indent="0" algn="l" rtl="0">
              <a:spcBef>
                <a:spcPts val="1600"/>
              </a:spcBef>
              <a:spcAft>
                <a:spcPts val="1600"/>
              </a:spcAft>
              <a:buNone/>
            </a:pPr>
            <a:endParaRPr sz="1800" dirty="0"/>
          </a:p>
        </p:txBody>
      </p:sp>
      <p:sp>
        <p:nvSpPr>
          <p:cNvPr id="508" name="Google Shape;508;p70"/>
          <p:cNvSpPr txBox="1">
            <a:spLocks noGrp="1"/>
          </p:cNvSpPr>
          <p:nvPr>
            <p:ph type="sldNum" idx="12"/>
          </p:nvPr>
        </p:nvSpPr>
        <p:spPr>
          <a:xfrm>
            <a:off x="4306525" y="4810975"/>
            <a:ext cx="3564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28</a:t>
            </a:fld>
            <a:endParaRP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23"/>
        <p:cNvGrpSpPr/>
        <p:nvPr/>
      </p:nvGrpSpPr>
      <p:grpSpPr>
        <a:xfrm>
          <a:off x="0" y="0"/>
          <a:ext cx="0" cy="0"/>
          <a:chOff x="0" y="0"/>
          <a:chExt cx="0" cy="0"/>
        </a:xfrm>
      </p:grpSpPr>
      <p:sp>
        <p:nvSpPr>
          <p:cNvPr id="524" name="Google Shape;524;p72"/>
          <p:cNvSpPr txBox="1">
            <a:spLocks noGrp="1"/>
          </p:cNvSpPr>
          <p:nvPr>
            <p:ph type="title"/>
          </p:nvPr>
        </p:nvSpPr>
        <p:spPr>
          <a:xfrm>
            <a:off x="270000" y="216425"/>
            <a:ext cx="77577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Dealing with difficult questions (2)</a:t>
            </a:r>
            <a:endParaRPr dirty="0"/>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525" name="Google Shape;525;p72"/>
          <p:cNvSpPr txBox="1">
            <a:spLocks noGrp="1"/>
          </p:cNvSpPr>
          <p:nvPr>
            <p:ph type="body" idx="1"/>
          </p:nvPr>
        </p:nvSpPr>
        <p:spPr>
          <a:xfrm>
            <a:off x="270000" y="914400"/>
            <a:ext cx="71898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t>Pupils may well ask questions because they: </a:t>
            </a:r>
            <a:endParaRPr sz="1800" dirty="0"/>
          </a:p>
          <a:p>
            <a:pPr marL="457200" lvl="0" indent="-342900" algn="l" rtl="0">
              <a:spcBef>
                <a:spcPts val="1600"/>
              </a:spcBef>
              <a:spcAft>
                <a:spcPts val="0"/>
              </a:spcAft>
              <a:buSzPts val="1800"/>
              <a:buChar char="●"/>
            </a:pPr>
            <a:r>
              <a:rPr lang="en-GB" sz="1800" dirty="0"/>
              <a:t>want information</a:t>
            </a:r>
            <a:endParaRPr sz="1800" dirty="0"/>
          </a:p>
          <a:p>
            <a:pPr marL="457200" lvl="0" indent="-342900" algn="l" rtl="0">
              <a:spcBef>
                <a:spcPts val="0"/>
              </a:spcBef>
              <a:spcAft>
                <a:spcPts val="0"/>
              </a:spcAft>
              <a:buSzPts val="1800"/>
              <a:buChar char="●"/>
            </a:pPr>
            <a:r>
              <a:rPr lang="en-GB" sz="1800" dirty="0"/>
              <a:t>are seeking permission - “Is it OK if I …?”</a:t>
            </a:r>
            <a:endParaRPr sz="1800" dirty="0"/>
          </a:p>
          <a:p>
            <a:pPr marL="457200" lvl="0" indent="-342900" algn="l" rtl="0">
              <a:spcBef>
                <a:spcPts val="0"/>
              </a:spcBef>
              <a:spcAft>
                <a:spcPts val="0"/>
              </a:spcAft>
              <a:buSzPts val="1800"/>
              <a:buChar char="●"/>
            </a:pPr>
            <a:r>
              <a:rPr lang="en-GB" sz="1800" dirty="0"/>
              <a:t>are trying to shock</a:t>
            </a:r>
            <a:endParaRPr sz="1800" dirty="0"/>
          </a:p>
          <a:p>
            <a:pPr marL="457200" lvl="0" indent="-342900" algn="l" rtl="0">
              <a:spcBef>
                <a:spcPts val="0"/>
              </a:spcBef>
              <a:spcAft>
                <a:spcPts val="0"/>
              </a:spcAft>
              <a:buSzPts val="1800"/>
              <a:buChar char="●"/>
            </a:pPr>
            <a:r>
              <a:rPr lang="en-GB" sz="1800" dirty="0"/>
              <a:t>have related personal beliefs</a:t>
            </a:r>
            <a:endParaRPr sz="1800" dirty="0"/>
          </a:p>
          <a:p>
            <a:pPr marL="0" lvl="0" indent="0" algn="l" rtl="0">
              <a:spcBef>
                <a:spcPts val="1600"/>
              </a:spcBef>
              <a:spcAft>
                <a:spcPts val="0"/>
              </a:spcAft>
              <a:buNone/>
            </a:pPr>
            <a:r>
              <a:rPr lang="en-GB" sz="1800" dirty="0"/>
              <a:t>Remember:</a:t>
            </a:r>
            <a:endParaRPr sz="1800" dirty="0"/>
          </a:p>
          <a:p>
            <a:pPr marL="457200" lvl="0" indent="-342900" algn="l" rtl="0">
              <a:spcBef>
                <a:spcPts val="1600"/>
              </a:spcBef>
              <a:spcAft>
                <a:spcPts val="0"/>
              </a:spcAft>
              <a:buSzPts val="1800"/>
              <a:buChar char="●"/>
            </a:pPr>
            <a:r>
              <a:rPr lang="en-GB" sz="1800" dirty="0"/>
              <a:t>don’t feel pressured or that you have to answer straight away</a:t>
            </a:r>
            <a:endParaRPr sz="1800" dirty="0"/>
          </a:p>
          <a:p>
            <a:pPr marL="457200" lvl="0" indent="-342900" algn="l" rtl="0">
              <a:spcBef>
                <a:spcPts val="0"/>
              </a:spcBef>
              <a:spcAft>
                <a:spcPts val="0"/>
              </a:spcAft>
              <a:buSzPts val="1800"/>
              <a:buChar char="●"/>
            </a:pPr>
            <a:r>
              <a:rPr lang="en-GB" sz="1800" dirty="0"/>
              <a:t>don’t disclose personal information - use third-person examples, say ‘some people...’</a:t>
            </a:r>
            <a:endParaRPr sz="1800" dirty="0"/>
          </a:p>
          <a:p>
            <a:pPr marL="457200" lvl="0" indent="-342900" algn="l" rtl="0">
              <a:spcBef>
                <a:spcPts val="0"/>
              </a:spcBef>
              <a:spcAft>
                <a:spcPts val="0"/>
              </a:spcAft>
              <a:buSzPts val="1800"/>
              <a:buChar char="●"/>
            </a:pPr>
            <a:r>
              <a:rPr lang="en-GB" sz="1800" dirty="0"/>
              <a:t>seek advice if you need it</a:t>
            </a:r>
            <a:endParaRPr sz="1800" dirty="0"/>
          </a:p>
          <a:p>
            <a:pPr marL="0" lvl="0" indent="0" algn="l" rtl="0">
              <a:spcBef>
                <a:spcPts val="1600"/>
              </a:spcBef>
              <a:spcAft>
                <a:spcPts val="0"/>
              </a:spcAft>
              <a:buNone/>
            </a:pPr>
            <a:endParaRPr sz="1800" dirty="0"/>
          </a:p>
          <a:p>
            <a:pPr marL="0" lvl="0" indent="0" algn="l" rtl="0">
              <a:spcBef>
                <a:spcPts val="1600"/>
              </a:spcBef>
              <a:spcAft>
                <a:spcPts val="0"/>
              </a:spcAft>
              <a:buNone/>
            </a:pPr>
            <a:endParaRPr sz="1800" dirty="0"/>
          </a:p>
          <a:p>
            <a:pPr marL="0" lvl="0" indent="0" algn="l" rtl="0">
              <a:spcBef>
                <a:spcPts val="1600"/>
              </a:spcBef>
              <a:spcAft>
                <a:spcPts val="0"/>
              </a:spcAft>
              <a:buNone/>
            </a:pPr>
            <a:endParaRPr sz="1800" dirty="0"/>
          </a:p>
          <a:p>
            <a:pPr marL="0" lvl="0" indent="0" algn="l" rtl="0">
              <a:spcBef>
                <a:spcPts val="1600"/>
              </a:spcBef>
              <a:spcAft>
                <a:spcPts val="0"/>
              </a:spcAft>
              <a:buNone/>
            </a:pPr>
            <a:r>
              <a:rPr lang="en-GB" sz="1800" dirty="0"/>
              <a:t> </a:t>
            </a:r>
            <a:endParaRPr sz="1800" dirty="0"/>
          </a:p>
          <a:p>
            <a:pPr marL="0" lvl="0" indent="0" algn="l" rtl="0">
              <a:spcBef>
                <a:spcPts val="1600"/>
              </a:spcBef>
              <a:spcAft>
                <a:spcPts val="0"/>
              </a:spcAft>
              <a:buNone/>
            </a:pPr>
            <a:endParaRPr sz="1800" dirty="0"/>
          </a:p>
          <a:p>
            <a:pPr marL="0" lvl="0" indent="0" algn="l" rtl="0">
              <a:spcBef>
                <a:spcPts val="1600"/>
              </a:spcBef>
              <a:spcAft>
                <a:spcPts val="0"/>
              </a:spcAft>
              <a:buNone/>
            </a:pPr>
            <a:endParaRPr sz="1800" dirty="0"/>
          </a:p>
          <a:p>
            <a:pPr marL="0" lvl="0" indent="0" algn="l" rtl="0">
              <a:spcBef>
                <a:spcPts val="1600"/>
              </a:spcBef>
              <a:spcAft>
                <a:spcPts val="0"/>
              </a:spcAft>
              <a:buNone/>
            </a:pPr>
            <a:endParaRPr sz="1800" dirty="0"/>
          </a:p>
          <a:p>
            <a:pPr marL="0" lvl="0" indent="0" algn="l" rtl="0">
              <a:spcBef>
                <a:spcPts val="1600"/>
              </a:spcBef>
              <a:spcAft>
                <a:spcPts val="0"/>
              </a:spcAft>
              <a:buNone/>
            </a:pPr>
            <a:endParaRPr sz="1800" dirty="0"/>
          </a:p>
          <a:p>
            <a:pPr marL="0" lvl="0" indent="0" algn="l" rtl="0">
              <a:spcBef>
                <a:spcPts val="1600"/>
              </a:spcBef>
              <a:spcAft>
                <a:spcPts val="1600"/>
              </a:spcAft>
              <a:buNone/>
            </a:pPr>
            <a:endParaRPr sz="1800" dirty="0"/>
          </a:p>
        </p:txBody>
      </p:sp>
      <p:sp>
        <p:nvSpPr>
          <p:cNvPr id="526" name="Google Shape;526;p72"/>
          <p:cNvSpPr txBox="1">
            <a:spLocks noGrp="1"/>
          </p:cNvSpPr>
          <p:nvPr>
            <p:ph type="sldNum" idx="12"/>
          </p:nvPr>
        </p:nvSpPr>
        <p:spPr>
          <a:xfrm>
            <a:off x="4306525" y="4810975"/>
            <a:ext cx="3564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29</a:t>
            </a:fld>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0"/>
          <p:cNvSpPr txBox="1">
            <a:spLocks noGrp="1"/>
          </p:cNvSpPr>
          <p:nvPr>
            <p:ph type="title"/>
          </p:nvPr>
        </p:nvSpPr>
        <p:spPr>
          <a:prstGeom prst="rect">
            <a:avLst/>
          </a:prstGeom>
          <a:solidFill>
            <a:schemeClr val="accent1"/>
          </a:solidFill>
        </p:spPr>
        <p:txBody>
          <a:bodyPr spcFirstLastPara="1" wrap="square" lIns="91425" tIns="91425" rIns="91425" bIns="91425" anchor="ctr" anchorCtr="0">
            <a:noAutofit/>
          </a:bodyPr>
          <a:lstStyle/>
          <a:p>
            <a:pPr marL="0" lvl="0" indent="0" algn="ctr" rtl="0">
              <a:spcBef>
                <a:spcPts val="0"/>
              </a:spcBef>
              <a:spcAft>
                <a:spcPts val="0"/>
              </a:spcAft>
              <a:buNone/>
            </a:pPr>
            <a:r>
              <a:rPr lang="en-GB" dirty="0">
                <a:solidFill>
                  <a:srgbClr val="FFFFFF"/>
                </a:solidFill>
              </a:rPr>
              <a:t>Teaching the new curriculum</a:t>
            </a:r>
            <a:endParaRPr dirty="0">
              <a:solidFill>
                <a:srgbClr val="FFFFFF"/>
              </a:solidFill>
            </a:endParaRPr>
          </a:p>
        </p:txBody>
      </p:sp>
      <p:sp>
        <p:nvSpPr>
          <p:cNvPr id="107" name="Google Shape;107;p20"/>
          <p:cNvSpPr txBox="1">
            <a:spLocks noGrp="1"/>
          </p:cNvSpPr>
          <p:nvPr>
            <p:ph type="sldNum" idx="12"/>
          </p:nvPr>
        </p:nvSpPr>
        <p:spPr>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3</a:t>
            </a:fld>
            <a:endParaRP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564"/>
        <p:cNvGrpSpPr/>
        <p:nvPr/>
      </p:nvGrpSpPr>
      <p:grpSpPr>
        <a:xfrm>
          <a:off x="0" y="0"/>
          <a:ext cx="0" cy="0"/>
          <a:chOff x="0" y="0"/>
          <a:chExt cx="0" cy="0"/>
        </a:xfrm>
      </p:grpSpPr>
      <p:sp>
        <p:nvSpPr>
          <p:cNvPr id="566" name="Google Shape;566;p77"/>
          <p:cNvSpPr txBox="1">
            <a:spLocks noGrp="1"/>
          </p:cNvSpPr>
          <p:nvPr>
            <p:ph type="title"/>
          </p:nvPr>
        </p:nvSpPr>
        <p:spPr>
          <a:xfrm>
            <a:off x="270000" y="216425"/>
            <a:ext cx="77577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solidFill>
                  <a:schemeClr val="accent1"/>
                </a:solidFill>
              </a:rPr>
              <a:t>Mental wellbeing spectrum </a:t>
            </a:r>
            <a:endParaRPr dirty="0">
              <a:solidFill>
                <a:schemeClr val="accent1"/>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575" name="Google Shape;575;p77"/>
          <p:cNvSpPr txBox="1">
            <a:spLocks noGrp="1"/>
          </p:cNvSpPr>
          <p:nvPr>
            <p:ph type="subTitle" idx="4294967295"/>
          </p:nvPr>
        </p:nvSpPr>
        <p:spPr>
          <a:xfrm>
            <a:off x="117900" y="3900925"/>
            <a:ext cx="9026100" cy="981900"/>
          </a:xfrm>
          <a:prstGeom prst="rect">
            <a:avLst/>
          </a:prstGeom>
          <a:ln w="19050" cap="flat" cmpd="sng">
            <a:solidFill>
              <a:schemeClr val="accent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1600"/>
              </a:spcAft>
              <a:buNone/>
            </a:pPr>
            <a:r>
              <a:rPr lang="en-GB" sz="1600" dirty="0">
                <a:solidFill>
                  <a:schemeClr val="accent2"/>
                </a:solidFill>
              </a:rPr>
              <a:t>VISUAL AID FOR TEACHER TRAINING - NOT SUGGESTED AS A CLASSROOM RESOURCE</a:t>
            </a:r>
            <a:endParaRPr sz="1600" dirty="0">
              <a:solidFill>
                <a:schemeClr val="accent2"/>
              </a:solidFill>
            </a:endParaRPr>
          </a:p>
        </p:txBody>
      </p:sp>
      <p:sp>
        <p:nvSpPr>
          <p:cNvPr id="576" name="Google Shape;576;p77"/>
          <p:cNvSpPr txBox="1"/>
          <p:nvPr/>
        </p:nvSpPr>
        <p:spPr>
          <a:xfrm>
            <a:off x="281175" y="930325"/>
            <a:ext cx="8207700" cy="759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800" dirty="0">
                <a:solidFill>
                  <a:schemeClr val="tx1"/>
                </a:solidFill>
              </a:rPr>
              <a:t>When teaching pupils about mental wellbeing it can helpful to convey that wellbeing is a spectrum rather than binary (good, bad). </a:t>
            </a:r>
            <a:endParaRPr sz="1800" dirty="0">
              <a:solidFill>
                <a:schemeClr val="tx1"/>
              </a:solidFill>
            </a:endParaRPr>
          </a:p>
        </p:txBody>
      </p:sp>
      <p:sp>
        <p:nvSpPr>
          <p:cNvPr id="567" name="Google Shape;567;p77">
            <a:extLst>
              <a:ext uri="{C183D7F6-B498-43B3-948B-1728B52AA6E4}">
                <adec:decorative xmlns:adec="http://schemas.microsoft.com/office/drawing/2017/decorative" val="1"/>
              </a:ext>
            </a:extLst>
          </p:cNvPr>
          <p:cNvSpPr txBox="1">
            <a:spLocks noGrp="1"/>
          </p:cNvSpPr>
          <p:nvPr>
            <p:ph type="sldNum" idx="12"/>
          </p:nvPr>
        </p:nvSpPr>
        <p:spPr>
          <a:xfrm>
            <a:off x="4306525" y="4810975"/>
            <a:ext cx="3564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30</a:t>
            </a:fld>
            <a:endParaRPr dirty="0"/>
          </a:p>
        </p:txBody>
      </p:sp>
      <p:sp>
        <p:nvSpPr>
          <p:cNvPr id="17" name="Google Shape;565;p77">
            <a:extLst>
              <a:ext uri="{FF2B5EF4-FFF2-40B4-BE49-F238E27FC236}">
                <a16:creationId xmlns:a16="http://schemas.microsoft.com/office/drawing/2014/main" id="{A7F31AB5-AD06-43DD-ACBD-27F3EA7CE669}"/>
              </a:ext>
            </a:extLst>
          </p:cNvPr>
          <p:cNvSpPr/>
          <p:nvPr/>
        </p:nvSpPr>
        <p:spPr>
          <a:xfrm>
            <a:off x="6127575" y="2212125"/>
            <a:ext cx="2739900" cy="1344600"/>
          </a:xfrm>
          <a:prstGeom prst="chevron">
            <a:avLst>
              <a:gd name="adj" fmla="val 50000"/>
            </a:avLst>
          </a:prstGeom>
          <a:solidFill>
            <a:srgbClr val="434343">
              <a:alpha val="8771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8" name="Google Shape;568;p77">
            <a:extLst>
              <a:ext uri="{FF2B5EF4-FFF2-40B4-BE49-F238E27FC236}">
                <a16:creationId xmlns:a16="http://schemas.microsoft.com/office/drawing/2014/main" id="{7282C2B5-01EC-48AC-AE9E-F2D3D89201DB}"/>
              </a:ext>
            </a:extLst>
          </p:cNvPr>
          <p:cNvSpPr/>
          <p:nvPr/>
        </p:nvSpPr>
        <p:spPr>
          <a:xfrm>
            <a:off x="3993975" y="2212125"/>
            <a:ext cx="3191400" cy="1344600"/>
          </a:xfrm>
          <a:prstGeom prst="chevron">
            <a:avLst>
              <a:gd name="adj" fmla="val 50000"/>
            </a:avLst>
          </a:prstGeom>
          <a:solidFill>
            <a:srgbClr val="666666">
              <a:alpha val="8715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9" name="Google Shape;569;p77">
            <a:extLst>
              <a:ext uri="{FF2B5EF4-FFF2-40B4-BE49-F238E27FC236}">
                <a16:creationId xmlns:a16="http://schemas.microsoft.com/office/drawing/2014/main" id="{262CE0C5-35A5-457D-9904-D79E13D2B59D}"/>
              </a:ext>
            </a:extLst>
          </p:cNvPr>
          <p:cNvSpPr/>
          <p:nvPr/>
        </p:nvSpPr>
        <p:spPr>
          <a:xfrm>
            <a:off x="2065875" y="2212125"/>
            <a:ext cx="2940900" cy="1344600"/>
          </a:xfrm>
          <a:prstGeom prst="chevron">
            <a:avLst>
              <a:gd name="adj" fmla="val 50000"/>
            </a:avLst>
          </a:prstGeom>
          <a:solidFill>
            <a:srgbClr val="999999">
              <a:alpha val="8659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0" name="Google Shape;570;p77">
            <a:extLst>
              <a:ext uri="{FF2B5EF4-FFF2-40B4-BE49-F238E27FC236}">
                <a16:creationId xmlns:a16="http://schemas.microsoft.com/office/drawing/2014/main" id="{F606D29F-6C05-466C-9B23-8780B59B8348}"/>
              </a:ext>
            </a:extLst>
          </p:cNvPr>
          <p:cNvSpPr/>
          <p:nvPr/>
        </p:nvSpPr>
        <p:spPr>
          <a:xfrm>
            <a:off x="385125" y="2212125"/>
            <a:ext cx="2739900" cy="1344600"/>
          </a:xfrm>
          <a:prstGeom prst="chevron">
            <a:avLst>
              <a:gd name="adj" fmla="val 50000"/>
            </a:avLst>
          </a:prstGeom>
          <a:solidFill>
            <a:srgbClr val="B7B7B7">
              <a:alpha val="8771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1" name="Google Shape;571;p77">
            <a:extLst>
              <a:ext uri="{FF2B5EF4-FFF2-40B4-BE49-F238E27FC236}">
                <a16:creationId xmlns:a16="http://schemas.microsoft.com/office/drawing/2014/main" id="{0DD4B670-D5DA-4E32-8865-8A5044DA8575}"/>
              </a:ext>
            </a:extLst>
          </p:cNvPr>
          <p:cNvSpPr txBox="1"/>
          <p:nvPr/>
        </p:nvSpPr>
        <p:spPr>
          <a:xfrm>
            <a:off x="1244050" y="2597275"/>
            <a:ext cx="1148700" cy="42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dirty="0">
                <a:solidFill>
                  <a:srgbClr val="FFFFFF"/>
                </a:solidFill>
              </a:rPr>
              <a:t>Healthy</a:t>
            </a:r>
            <a:endParaRPr sz="2000" b="1" dirty="0">
              <a:solidFill>
                <a:srgbClr val="FFFFFF"/>
              </a:solidFill>
            </a:endParaRPr>
          </a:p>
        </p:txBody>
      </p:sp>
      <p:sp>
        <p:nvSpPr>
          <p:cNvPr id="22" name="Google Shape;572;p77">
            <a:extLst>
              <a:ext uri="{FF2B5EF4-FFF2-40B4-BE49-F238E27FC236}">
                <a16:creationId xmlns:a16="http://schemas.microsoft.com/office/drawing/2014/main" id="{5C4C4452-8807-4385-98B6-057F887353B7}"/>
              </a:ext>
            </a:extLst>
          </p:cNvPr>
          <p:cNvSpPr txBox="1"/>
          <p:nvPr/>
        </p:nvSpPr>
        <p:spPr>
          <a:xfrm>
            <a:off x="5130250" y="2597275"/>
            <a:ext cx="1668300" cy="42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a:solidFill>
                  <a:srgbClr val="FFFFFF"/>
                </a:solidFill>
              </a:rPr>
              <a:t>Struggling</a:t>
            </a:r>
            <a:endParaRPr sz="2000" b="1">
              <a:solidFill>
                <a:srgbClr val="FFFFFF"/>
              </a:solidFill>
            </a:endParaRPr>
          </a:p>
        </p:txBody>
      </p:sp>
      <p:sp>
        <p:nvSpPr>
          <p:cNvPr id="23" name="Google Shape;573;p77">
            <a:extLst>
              <a:ext uri="{FF2B5EF4-FFF2-40B4-BE49-F238E27FC236}">
                <a16:creationId xmlns:a16="http://schemas.microsoft.com/office/drawing/2014/main" id="{7CB146B1-0B44-40F4-9463-31FDD18ACCBC}"/>
              </a:ext>
            </a:extLst>
          </p:cNvPr>
          <p:cNvSpPr txBox="1"/>
          <p:nvPr/>
        </p:nvSpPr>
        <p:spPr>
          <a:xfrm>
            <a:off x="3225250" y="2597275"/>
            <a:ext cx="1148700" cy="42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a:solidFill>
                  <a:srgbClr val="FFFFFF"/>
                </a:solidFill>
              </a:rPr>
              <a:t>Coping</a:t>
            </a:r>
            <a:endParaRPr sz="2000" b="1">
              <a:solidFill>
                <a:srgbClr val="FFFFFF"/>
              </a:solidFill>
            </a:endParaRPr>
          </a:p>
        </p:txBody>
      </p:sp>
      <p:sp>
        <p:nvSpPr>
          <p:cNvPr id="24" name="Google Shape;574;p77">
            <a:extLst>
              <a:ext uri="{FF2B5EF4-FFF2-40B4-BE49-F238E27FC236}">
                <a16:creationId xmlns:a16="http://schemas.microsoft.com/office/drawing/2014/main" id="{8B1F2648-1D4B-40EA-ABD3-FE9B5D342C0D}"/>
              </a:ext>
            </a:extLst>
          </p:cNvPr>
          <p:cNvSpPr txBox="1"/>
          <p:nvPr/>
        </p:nvSpPr>
        <p:spPr>
          <a:xfrm>
            <a:off x="7340050" y="2597275"/>
            <a:ext cx="1148700" cy="42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a:solidFill>
                  <a:srgbClr val="FFFFFF"/>
                </a:solidFill>
              </a:rPr>
              <a:t>Unwell</a:t>
            </a:r>
            <a:endParaRPr sz="2000" b="1">
              <a:solidFill>
                <a:srgbClr val="FF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1"/>
          <p:cNvSpPr txBox="1">
            <a:spLocks noGrp="1"/>
          </p:cNvSpPr>
          <p:nvPr>
            <p:ph type="title"/>
          </p:nvPr>
        </p:nvSpPr>
        <p:spPr>
          <a:xfrm>
            <a:off x="270000" y="216425"/>
            <a:ext cx="8686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solidFill>
                  <a:schemeClr val="accent1"/>
                </a:solidFill>
              </a:rPr>
              <a:t>Knowledge and capability</a:t>
            </a:r>
            <a:endParaRPr dirty="0">
              <a:solidFill>
                <a:schemeClr val="accent1"/>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113" name="Google Shape;113;p21"/>
          <p:cNvSpPr txBox="1">
            <a:spLocks noGrp="1"/>
          </p:cNvSpPr>
          <p:nvPr>
            <p:ph type="body" idx="1"/>
          </p:nvPr>
        </p:nvSpPr>
        <p:spPr>
          <a:xfrm>
            <a:off x="270000" y="914400"/>
            <a:ext cx="71898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GB" sz="1800" dirty="0">
                <a:solidFill>
                  <a:schemeClr val="tx1"/>
                </a:solidFill>
              </a:rPr>
              <a:t>From September 2020 there are </a:t>
            </a:r>
            <a:r>
              <a:rPr lang="en-GB" sz="1800" b="1" dirty="0">
                <a:solidFill>
                  <a:schemeClr val="tx1"/>
                </a:solidFill>
              </a:rPr>
              <a:t>new requirements</a:t>
            </a:r>
            <a:r>
              <a:rPr lang="en-GB" sz="1800" dirty="0">
                <a:solidFill>
                  <a:schemeClr val="tx1"/>
                </a:solidFill>
              </a:rPr>
              <a:t> for teaching mental wellbeing as part of health education. Statutory guidance explains how this knowledge will benefit pupils.</a:t>
            </a:r>
            <a:endParaRPr sz="1800" dirty="0">
              <a:solidFill>
                <a:schemeClr val="tx1"/>
              </a:solidFill>
            </a:endParaRPr>
          </a:p>
        </p:txBody>
      </p:sp>
      <p:sp>
        <p:nvSpPr>
          <p:cNvPr id="115" name="Google Shape;115;p21"/>
          <p:cNvSpPr txBox="1">
            <a:spLocks noGrp="1"/>
          </p:cNvSpPr>
          <p:nvPr>
            <p:ph type="body" idx="1"/>
          </p:nvPr>
        </p:nvSpPr>
        <p:spPr>
          <a:xfrm>
            <a:off x="346200" y="2216400"/>
            <a:ext cx="6763800" cy="1749300"/>
          </a:xfrm>
          <a:prstGeom prst="rect">
            <a:avLst/>
          </a:prstGeom>
          <a:solidFill>
            <a:srgbClr val="F3F2F1"/>
          </a:solidFill>
        </p:spPr>
        <p:txBody>
          <a:bodyPr spcFirstLastPara="1" wrap="square" lIns="91425" tIns="91425" rIns="91425" bIns="91425" anchor="t" anchorCtr="0">
            <a:noAutofit/>
          </a:bodyPr>
          <a:lstStyle/>
          <a:p>
            <a:pPr marL="0" lvl="0" indent="0" algn="l" rtl="0">
              <a:spcBef>
                <a:spcPts val="0"/>
              </a:spcBef>
              <a:spcAft>
                <a:spcPts val="0"/>
              </a:spcAft>
              <a:buNone/>
            </a:pPr>
            <a:r>
              <a:rPr lang="en-GB" sz="1600" b="1" dirty="0">
                <a:solidFill>
                  <a:schemeClr val="tx1"/>
                </a:solidFill>
              </a:rPr>
              <a:t>STATUTORY GUIDANCE</a:t>
            </a:r>
            <a:br>
              <a:rPr lang="en-GB" sz="1800" i="1" dirty="0">
                <a:solidFill>
                  <a:schemeClr val="tx1"/>
                </a:solidFill>
              </a:rPr>
            </a:br>
            <a:r>
              <a:rPr lang="en-GB" sz="1800" dirty="0">
                <a:solidFill>
                  <a:schemeClr val="tx1"/>
                </a:solidFill>
              </a:rPr>
              <a:t>… young people are increasingly experiencing challenges … The new subject content will give them the knowledge and capability to take care of themselves and receive support if problems arise. (p4) </a:t>
            </a:r>
            <a:endParaRPr sz="1800" dirty="0">
              <a:solidFill>
                <a:schemeClr val="tx1"/>
              </a:solidFill>
            </a:endParaRPr>
          </a:p>
          <a:p>
            <a:pPr marL="0" lvl="0" indent="0" algn="l" rtl="0">
              <a:spcBef>
                <a:spcPts val="1600"/>
              </a:spcBef>
              <a:spcAft>
                <a:spcPts val="1600"/>
              </a:spcAft>
              <a:buNone/>
            </a:pPr>
            <a:endParaRPr sz="1800" dirty="0"/>
          </a:p>
        </p:txBody>
      </p:sp>
      <p:sp>
        <p:nvSpPr>
          <p:cNvPr id="114" name="Google Shape;114;p21"/>
          <p:cNvSpPr txBox="1">
            <a:spLocks noGrp="1"/>
          </p:cNvSpPr>
          <p:nvPr>
            <p:ph type="sldNum" idx="12"/>
          </p:nvPr>
        </p:nvSpPr>
        <p:spPr>
          <a:xfrm>
            <a:off x="4306525" y="4810975"/>
            <a:ext cx="3564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4</a:t>
            </a:fld>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2"/>
          <p:cNvSpPr txBox="1">
            <a:spLocks noGrp="1"/>
          </p:cNvSpPr>
          <p:nvPr>
            <p:ph type="title"/>
          </p:nvPr>
        </p:nvSpPr>
        <p:spPr>
          <a:xfrm>
            <a:off x="270000" y="216425"/>
            <a:ext cx="5865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solidFill>
                  <a:schemeClr val="accent1"/>
                </a:solidFill>
              </a:rPr>
              <a:t>Primary and secondary teaching</a:t>
            </a:r>
            <a:endParaRPr dirty="0">
              <a:solidFill>
                <a:schemeClr val="accent1"/>
              </a:solidFill>
            </a:endParaRPr>
          </a:p>
          <a:p>
            <a:pPr marL="0" lvl="0" indent="0" algn="l" rtl="0">
              <a:spcBef>
                <a:spcPts val="0"/>
              </a:spcBef>
              <a:spcAft>
                <a:spcPts val="0"/>
              </a:spcAft>
              <a:buNone/>
            </a:pPr>
            <a:endParaRPr dirty="0">
              <a:solidFill>
                <a:srgbClr val="073763"/>
              </a:solidFill>
            </a:endParaRPr>
          </a:p>
        </p:txBody>
      </p:sp>
      <p:sp>
        <p:nvSpPr>
          <p:cNvPr id="121" name="Google Shape;121;p22"/>
          <p:cNvSpPr txBox="1">
            <a:spLocks noGrp="1"/>
          </p:cNvSpPr>
          <p:nvPr>
            <p:ph type="body" idx="1"/>
          </p:nvPr>
        </p:nvSpPr>
        <p:spPr>
          <a:xfrm>
            <a:off x="270000" y="914400"/>
            <a:ext cx="7189800" cy="3437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solidFill>
                  <a:schemeClr val="tx1"/>
                </a:solidFill>
              </a:rPr>
              <a:t>Some slides in this training have a </a:t>
            </a:r>
            <a:r>
              <a:rPr lang="en-GB" sz="1800" b="1" dirty="0">
                <a:solidFill>
                  <a:schemeClr val="accent6"/>
                </a:solidFill>
              </a:rPr>
              <a:t>Primary</a:t>
            </a:r>
            <a:r>
              <a:rPr lang="en-GB" sz="1800" dirty="0">
                <a:solidFill>
                  <a:schemeClr val="tx1"/>
                </a:solidFill>
              </a:rPr>
              <a:t> or </a:t>
            </a:r>
            <a:r>
              <a:rPr lang="en-GB" sz="1800" b="1" dirty="0">
                <a:solidFill>
                  <a:schemeClr val="accent5"/>
                </a:solidFill>
              </a:rPr>
              <a:t>Secondary</a:t>
            </a:r>
            <a:r>
              <a:rPr lang="en-GB" sz="1800" dirty="0">
                <a:solidFill>
                  <a:schemeClr val="tx1"/>
                </a:solidFill>
              </a:rPr>
              <a:t> label to indicate that the material is usually first introduced in that phase. </a:t>
            </a:r>
            <a:endParaRPr sz="1800" dirty="0">
              <a:solidFill>
                <a:schemeClr val="tx1"/>
              </a:solidFill>
            </a:endParaRPr>
          </a:p>
          <a:p>
            <a:pPr marL="0" lvl="0" indent="0" algn="l" rtl="0">
              <a:spcBef>
                <a:spcPts val="1600"/>
              </a:spcBef>
              <a:spcAft>
                <a:spcPts val="0"/>
              </a:spcAft>
              <a:buNone/>
            </a:pPr>
            <a:r>
              <a:rPr lang="en-GB" sz="1800" dirty="0">
                <a:solidFill>
                  <a:schemeClr val="tx1"/>
                </a:solidFill>
              </a:rPr>
              <a:t>Schools have flexibility to design and plan age-appropriate subject content (statutory guidance). </a:t>
            </a:r>
            <a:endParaRPr sz="1800" dirty="0">
              <a:solidFill>
                <a:schemeClr val="tx1"/>
              </a:solidFill>
            </a:endParaRPr>
          </a:p>
          <a:p>
            <a:pPr marL="0" lvl="0" indent="0" algn="l" rtl="0">
              <a:spcBef>
                <a:spcPts val="1600"/>
              </a:spcBef>
              <a:spcAft>
                <a:spcPts val="0"/>
              </a:spcAft>
              <a:buNone/>
            </a:pPr>
            <a:r>
              <a:rPr lang="en-GB" sz="1800" dirty="0">
                <a:solidFill>
                  <a:schemeClr val="tx1"/>
                </a:solidFill>
              </a:rPr>
              <a:t>Using your knowledge of your pupils and school community you can:</a:t>
            </a:r>
            <a:endParaRPr sz="1800" dirty="0">
              <a:solidFill>
                <a:schemeClr val="tx1"/>
              </a:solidFill>
            </a:endParaRPr>
          </a:p>
          <a:p>
            <a:pPr marL="457200" lvl="0" indent="-342900" algn="l" rtl="0">
              <a:spcBef>
                <a:spcPts val="1600"/>
              </a:spcBef>
              <a:spcAft>
                <a:spcPts val="0"/>
              </a:spcAft>
              <a:buSzPts val="1800"/>
              <a:buChar char="●"/>
            </a:pPr>
            <a:r>
              <a:rPr lang="en-GB" sz="1800" b="1" dirty="0">
                <a:solidFill>
                  <a:schemeClr val="tx1"/>
                </a:solidFill>
              </a:rPr>
              <a:t>introduce secondary material in primary</a:t>
            </a:r>
            <a:r>
              <a:rPr lang="en-GB" sz="1800" dirty="0">
                <a:solidFill>
                  <a:schemeClr val="tx1"/>
                </a:solidFill>
              </a:rPr>
              <a:t> with pupils who are ready </a:t>
            </a:r>
            <a:endParaRPr sz="1800" dirty="0">
              <a:solidFill>
                <a:schemeClr val="tx1"/>
              </a:solidFill>
            </a:endParaRPr>
          </a:p>
          <a:p>
            <a:pPr marL="457200" lvl="0" indent="-342900" algn="l" rtl="0">
              <a:spcBef>
                <a:spcPts val="0"/>
              </a:spcBef>
              <a:spcAft>
                <a:spcPts val="0"/>
              </a:spcAft>
              <a:buSzPts val="1800"/>
              <a:buChar char="●"/>
            </a:pPr>
            <a:r>
              <a:rPr lang="en-GB" sz="1800" b="1" dirty="0">
                <a:solidFill>
                  <a:schemeClr val="tx1"/>
                </a:solidFill>
              </a:rPr>
              <a:t>teach the primary material in early secondary lessons </a:t>
            </a:r>
            <a:r>
              <a:rPr lang="en-GB" sz="1800" dirty="0">
                <a:solidFill>
                  <a:schemeClr val="tx1"/>
                </a:solidFill>
              </a:rPr>
              <a:t>to pupils who need to build knowledge before secondary requirements are taught</a:t>
            </a:r>
            <a:endParaRPr sz="1800" dirty="0">
              <a:solidFill>
                <a:schemeClr val="tx1"/>
              </a:solidFill>
            </a:endParaRPr>
          </a:p>
          <a:p>
            <a:pPr marL="0" lvl="0" indent="0" algn="l" rtl="0">
              <a:spcBef>
                <a:spcPts val="1600"/>
              </a:spcBef>
              <a:spcAft>
                <a:spcPts val="0"/>
              </a:spcAft>
              <a:buNone/>
            </a:pPr>
            <a:endParaRPr sz="1800" dirty="0"/>
          </a:p>
          <a:p>
            <a:pPr marL="0" lvl="0" indent="0" algn="l" rtl="0">
              <a:spcBef>
                <a:spcPts val="1600"/>
              </a:spcBef>
              <a:spcAft>
                <a:spcPts val="0"/>
              </a:spcAft>
              <a:buNone/>
            </a:pPr>
            <a:endParaRPr sz="1800" dirty="0"/>
          </a:p>
          <a:p>
            <a:pPr marL="0" lvl="0" indent="0" algn="l" rtl="0">
              <a:spcBef>
                <a:spcPts val="1600"/>
              </a:spcBef>
              <a:spcAft>
                <a:spcPts val="1600"/>
              </a:spcAft>
              <a:buNone/>
            </a:pPr>
            <a:endParaRPr sz="1800" dirty="0"/>
          </a:p>
        </p:txBody>
      </p:sp>
      <p:sp>
        <p:nvSpPr>
          <p:cNvPr id="122" name="Google Shape;122;p22"/>
          <p:cNvSpPr txBox="1">
            <a:spLocks noGrp="1"/>
          </p:cNvSpPr>
          <p:nvPr>
            <p:ph type="sldNum" idx="12"/>
          </p:nvPr>
        </p:nvSpPr>
        <p:spPr>
          <a:xfrm>
            <a:off x="4290975" y="4810975"/>
            <a:ext cx="3720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5</a:t>
            </a:fld>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3"/>
          <p:cNvSpPr txBox="1">
            <a:spLocks noGrp="1"/>
          </p:cNvSpPr>
          <p:nvPr>
            <p:ph type="title"/>
          </p:nvPr>
        </p:nvSpPr>
        <p:spPr>
          <a:xfrm>
            <a:off x="270000" y="216425"/>
            <a:ext cx="8686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solidFill>
                  <a:schemeClr val="accent1"/>
                </a:solidFill>
              </a:rPr>
              <a:t>Start with wellbeing</a:t>
            </a:r>
            <a:endParaRPr dirty="0">
              <a:solidFill>
                <a:schemeClr val="accent1"/>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128" name="Google Shape;128;p23"/>
          <p:cNvSpPr txBox="1">
            <a:spLocks noGrp="1"/>
          </p:cNvSpPr>
          <p:nvPr>
            <p:ph type="body" idx="1"/>
          </p:nvPr>
        </p:nvSpPr>
        <p:spPr>
          <a:xfrm>
            <a:off x="270000" y="914400"/>
            <a:ext cx="7189800" cy="2569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solidFill>
                  <a:schemeClr val="tx1"/>
                </a:solidFill>
              </a:rPr>
              <a:t>The majority of children and young people have good mental wellbeing most of the time. The starting point should therefore be teaching pupils the factors that contribute to and help us maintain wellbeing. </a:t>
            </a:r>
            <a:endParaRPr sz="1800" dirty="0">
              <a:solidFill>
                <a:schemeClr val="tx1"/>
              </a:solidFill>
            </a:endParaRPr>
          </a:p>
          <a:p>
            <a:pPr marL="0" lvl="0" indent="0" algn="l" rtl="0">
              <a:spcBef>
                <a:spcPts val="1600"/>
              </a:spcBef>
              <a:spcAft>
                <a:spcPts val="0"/>
              </a:spcAft>
              <a:buNone/>
            </a:pPr>
            <a:r>
              <a:rPr lang="en-GB" sz="1800" dirty="0">
                <a:solidFill>
                  <a:schemeClr val="tx1"/>
                </a:solidFill>
              </a:rPr>
              <a:t>Once understanding of wellbeing is established you will be able to teach pupils to understand and identify:</a:t>
            </a:r>
            <a:endParaRPr sz="1800" dirty="0">
              <a:solidFill>
                <a:schemeClr val="tx1"/>
              </a:solidFill>
            </a:endParaRPr>
          </a:p>
          <a:p>
            <a:pPr marL="457200" lvl="0" indent="-342900" algn="l" rtl="0">
              <a:spcBef>
                <a:spcPts val="1600"/>
              </a:spcBef>
              <a:spcAft>
                <a:spcPts val="0"/>
              </a:spcAft>
              <a:buSzPts val="1800"/>
              <a:buChar char="●"/>
            </a:pPr>
            <a:r>
              <a:rPr lang="en-GB" sz="1800" dirty="0">
                <a:solidFill>
                  <a:schemeClr val="tx1"/>
                </a:solidFill>
              </a:rPr>
              <a:t>when someone may be experiencing poor mental health</a:t>
            </a:r>
            <a:endParaRPr sz="1800" dirty="0">
              <a:solidFill>
                <a:schemeClr val="tx1"/>
              </a:solidFill>
            </a:endParaRPr>
          </a:p>
          <a:p>
            <a:pPr marL="457200" lvl="0" indent="-342900" algn="l" rtl="0">
              <a:spcBef>
                <a:spcPts val="0"/>
              </a:spcBef>
              <a:spcAft>
                <a:spcPts val="0"/>
              </a:spcAft>
              <a:buSzPts val="1800"/>
              <a:buChar char="●"/>
            </a:pPr>
            <a:r>
              <a:rPr lang="en-GB" sz="1800" dirty="0">
                <a:solidFill>
                  <a:schemeClr val="tx1"/>
                </a:solidFill>
              </a:rPr>
              <a:t>contributing factors to poor mental health</a:t>
            </a:r>
            <a:endParaRPr sz="1800" dirty="0">
              <a:solidFill>
                <a:schemeClr val="tx1"/>
              </a:solidFill>
            </a:endParaRPr>
          </a:p>
          <a:p>
            <a:pPr marL="457200" lvl="0" indent="-342900" algn="l" rtl="0">
              <a:spcBef>
                <a:spcPts val="0"/>
              </a:spcBef>
              <a:spcAft>
                <a:spcPts val="0"/>
              </a:spcAft>
              <a:buSzPts val="1800"/>
              <a:buChar char="●"/>
            </a:pPr>
            <a:r>
              <a:rPr lang="en-GB" sz="1800" dirty="0">
                <a:solidFill>
                  <a:schemeClr val="tx1"/>
                </a:solidFill>
              </a:rPr>
              <a:t>positive strategies to improve wellbeing</a:t>
            </a:r>
            <a:endParaRPr sz="1800" dirty="0">
              <a:solidFill>
                <a:schemeClr val="tx1"/>
              </a:solidFill>
            </a:endParaRPr>
          </a:p>
          <a:p>
            <a:pPr marL="457200" lvl="0" indent="-342900" algn="l" rtl="0">
              <a:spcBef>
                <a:spcPts val="0"/>
              </a:spcBef>
              <a:spcAft>
                <a:spcPts val="0"/>
              </a:spcAft>
              <a:buSzPts val="1800"/>
              <a:buChar char="●"/>
            </a:pPr>
            <a:r>
              <a:rPr lang="en-GB" sz="1800" dirty="0">
                <a:solidFill>
                  <a:schemeClr val="tx1"/>
                </a:solidFill>
              </a:rPr>
              <a:t>when people need help from others</a:t>
            </a:r>
            <a:endParaRPr sz="1800" dirty="0">
              <a:solidFill>
                <a:schemeClr val="tx1"/>
              </a:solidFill>
            </a:endParaRPr>
          </a:p>
        </p:txBody>
      </p:sp>
      <p:sp>
        <p:nvSpPr>
          <p:cNvPr id="129" name="Google Shape;129;p23"/>
          <p:cNvSpPr txBox="1">
            <a:spLocks noGrp="1"/>
          </p:cNvSpPr>
          <p:nvPr>
            <p:ph type="sldNum" idx="12"/>
          </p:nvPr>
        </p:nvSpPr>
        <p:spPr>
          <a:xfrm>
            <a:off x="4306525" y="4810975"/>
            <a:ext cx="3564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6</a:t>
            </a:fld>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4"/>
          <p:cNvSpPr txBox="1">
            <a:spLocks noGrp="1"/>
          </p:cNvSpPr>
          <p:nvPr>
            <p:ph type="title"/>
          </p:nvPr>
        </p:nvSpPr>
        <p:spPr>
          <a:xfrm>
            <a:off x="270000" y="216425"/>
            <a:ext cx="5865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solidFill>
                  <a:schemeClr val="accent1"/>
                </a:solidFill>
              </a:rPr>
              <a:t>Closely related topics</a:t>
            </a:r>
            <a:endParaRPr dirty="0">
              <a:solidFill>
                <a:schemeClr val="accent1"/>
              </a:solidFill>
            </a:endParaRPr>
          </a:p>
        </p:txBody>
      </p:sp>
      <p:sp>
        <p:nvSpPr>
          <p:cNvPr id="135" name="Google Shape;135;p24"/>
          <p:cNvSpPr txBox="1">
            <a:spLocks noGrp="1"/>
          </p:cNvSpPr>
          <p:nvPr>
            <p:ph type="body" idx="1"/>
          </p:nvPr>
        </p:nvSpPr>
        <p:spPr>
          <a:xfrm>
            <a:off x="269999" y="914400"/>
            <a:ext cx="7471163"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solidFill>
                  <a:schemeClr val="tx1"/>
                </a:solidFill>
              </a:rPr>
              <a:t>Mental wellbeing is closely related to several other topics such as:</a:t>
            </a:r>
            <a:endParaRPr sz="1800" dirty="0">
              <a:solidFill>
                <a:schemeClr val="tx1"/>
              </a:solidFill>
            </a:endParaRPr>
          </a:p>
          <a:p>
            <a:pPr marL="457200" lvl="0" indent="-342900" algn="l" rtl="0">
              <a:spcBef>
                <a:spcPts val="1600"/>
              </a:spcBef>
              <a:spcAft>
                <a:spcPts val="0"/>
              </a:spcAft>
              <a:buSzPts val="1800"/>
              <a:buChar char="●"/>
            </a:pPr>
            <a:r>
              <a:rPr lang="en-GB" sz="1800" dirty="0">
                <a:solidFill>
                  <a:schemeClr val="tx1"/>
                </a:solidFill>
              </a:rPr>
              <a:t>Relationships, bullying, and internet safety and harms</a:t>
            </a:r>
            <a:endParaRPr sz="1800" dirty="0">
              <a:solidFill>
                <a:schemeClr val="tx1"/>
              </a:solidFill>
            </a:endParaRPr>
          </a:p>
          <a:p>
            <a:pPr marL="457200" lvl="0" indent="-342900" algn="l" rtl="0">
              <a:spcBef>
                <a:spcPts val="0"/>
              </a:spcBef>
              <a:spcAft>
                <a:spcPts val="0"/>
              </a:spcAft>
              <a:buSzPts val="1800"/>
              <a:buChar char="●"/>
            </a:pPr>
            <a:r>
              <a:rPr lang="en-GB" sz="1800" dirty="0">
                <a:solidFill>
                  <a:schemeClr val="tx1"/>
                </a:solidFill>
              </a:rPr>
              <a:t>Physical health, healthy eating, and drugs, alcohol and tobacco</a:t>
            </a:r>
            <a:endParaRPr sz="1800" dirty="0">
              <a:solidFill>
                <a:schemeClr val="tx1"/>
              </a:solidFill>
            </a:endParaRPr>
          </a:p>
          <a:p>
            <a:pPr marL="457200" lvl="0" indent="-342900" algn="l" rtl="0">
              <a:spcBef>
                <a:spcPts val="0"/>
              </a:spcBef>
              <a:spcAft>
                <a:spcPts val="0"/>
              </a:spcAft>
              <a:buSzPts val="1800"/>
              <a:buChar char="●"/>
            </a:pPr>
            <a:r>
              <a:rPr lang="en-GB" sz="1800" dirty="0">
                <a:solidFill>
                  <a:schemeClr val="tx1"/>
                </a:solidFill>
              </a:rPr>
              <a:t>Intimate and sexual relationships (secondary)</a:t>
            </a:r>
            <a:endParaRPr sz="1800" dirty="0">
              <a:solidFill>
                <a:schemeClr val="tx1"/>
              </a:solidFill>
            </a:endParaRPr>
          </a:p>
          <a:p>
            <a:pPr marL="0" lvl="0" indent="0" algn="l" rtl="0">
              <a:spcBef>
                <a:spcPts val="1600"/>
              </a:spcBef>
              <a:spcAft>
                <a:spcPts val="0"/>
              </a:spcAft>
              <a:buNone/>
            </a:pPr>
            <a:r>
              <a:rPr lang="en-GB" sz="1800" dirty="0">
                <a:solidFill>
                  <a:schemeClr val="tx1"/>
                </a:solidFill>
              </a:rPr>
              <a:t>Therefore you should: </a:t>
            </a:r>
            <a:endParaRPr sz="1800" dirty="0">
              <a:solidFill>
                <a:schemeClr val="tx1"/>
              </a:solidFill>
            </a:endParaRPr>
          </a:p>
          <a:p>
            <a:pPr marL="457200" lvl="0" indent="-342900" algn="l" rtl="0">
              <a:spcBef>
                <a:spcPts val="1600"/>
              </a:spcBef>
              <a:spcAft>
                <a:spcPts val="0"/>
              </a:spcAft>
              <a:buSzPts val="1800"/>
              <a:buChar char="●"/>
            </a:pPr>
            <a:r>
              <a:rPr lang="en-GB" sz="1800" b="1" dirty="0">
                <a:solidFill>
                  <a:schemeClr val="tx1"/>
                </a:solidFill>
              </a:rPr>
              <a:t>consider</a:t>
            </a:r>
            <a:r>
              <a:rPr lang="en-GB" sz="1800" dirty="0">
                <a:solidFill>
                  <a:schemeClr val="tx1"/>
                </a:solidFill>
              </a:rPr>
              <a:t> </a:t>
            </a:r>
            <a:r>
              <a:rPr lang="en-GB" sz="1800" b="1" dirty="0">
                <a:solidFill>
                  <a:schemeClr val="tx1"/>
                </a:solidFill>
              </a:rPr>
              <a:t>thematic links </a:t>
            </a:r>
            <a:r>
              <a:rPr lang="en-GB" sz="1800" dirty="0">
                <a:solidFill>
                  <a:schemeClr val="tx1"/>
                </a:solidFill>
              </a:rPr>
              <a:t>when planning and delivering lessons</a:t>
            </a:r>
            <a:endParaRPr sz="1800" dirty="0">
              <a:solidFill>
                <a:schemeClr val="tx1"/>
              </a:solidFill>
            </a:endParaRPr>
          </a:p>
          <a:p>
            <a:pPr marL="457200" lvl="0" indent="-342900" algn="l" rtl="0">
              <a:spcBef>
                <a:spcPts val="0"/>
              </a:spcBef>
              <a:spcAft>
                <a:spcPts val="0"/>
              </a:spcAft>
              <a:buSzPts val="1800"/>
              <a:buChar char="●"/>
            </a:pPr>
            <a:r>
              <a:rPr lang="en-GB" sz="1800" dirty="0">
                <a:solidFill>
                  <a:schemeClr val="tx1"/>
                </a:solidFill>
              </a:rPr>
              <a:t>find ways to </a:t>
            </a:r>
            <a:r>
              <a:rPr lang="en-GB" sz="1800" b="1" dirty="0">
                <a:solidFill>
                  <a:schemeClr val="tx1"/>
                </a:solidFill>
              </a:rPr>
              <a:t>link knowledge and vocabulary </a:t>
            </a:r>
            <a:r>
              <a:rPr lang="en-GB" sz="1800" dirty="0">
                <a:solidFill>
                  <a:schemeClr val="tx1"/>
                </a:solidFill>
              </a:rPr>
              <a:t>across topics</a:t>
            </a:r>
            <a:endParaRPr sz="1800" dirty="0">
              <a:solidFill>
                <a:schemeClr val="tx1"/>
              </a:solidFill>
            </a:endParaRPr>
          </a:p>
          <a:p>
            <a:pPr marL="457200" lvl="0" indent="-342900" algn="l" rtl="0">
              <a:spcBef>
                <a:spcPts val="0"/>
              </a:spcBef>
              <a:spcAft>
                <a:spcPts val="0"/>
              </a:spcAft>
              <a:buSzPts val="1800"/>
              <a:buChar char="●"/>
            </a:pPr>
            <a:r>
              <a:rPr lang="en-GB" sz="1800" dirty="0">
                <a:solidFill>
                  <a:schemeClr val="tx1"/>
                </a:solidFill>
              </a:rPr>
              <a:t>design lessons that</a:t>
            </a:r>
            <a:r>
              <a:rPr lang="en-GB" sz="1800" b="1" dirty="0">
                <a:solidFill>
                  <a:schemeClr val="tx1"/>
                </a:solidFill>
              </a:rPr>
              <a:t> enable pupils to make connections</a:t>
            </a:r>
            <a:r>
              <a:rPr lang="en-GB" sz="1800" dirty="0">
                <a:solidFill>
                  <a:schemeClr val="tx1"/>
                </a:solidFill>
              </a:rPr>
              <a:t> between mental wellbeing and other topics </a:t>
            </a:r>
            <a:endParaRPr sz="1800" dirty="0">
              <a:solidFill>
                <a:schemeClr val="tx1"/>
              </a:solidFill>
            </a:endParaRPr>
          </a:p>
        </p:txBody>
      </p:sp>
      <p:sp>
        <p:nvSpPr>
          <p:cNvPr id="136" name="Google Shape;136;p24"/>
          <p:cNvSpPr txBox="1">
            <a:spLocks noGrp="1"/>
          </p:cNvSpPr>
          <p:nvPr>
            <p:ph type="sldNum" idx="12"/>
          </p:nvPr>
        </p:nvSpPr>
        <p:spPr>
          <a:xfrm>
            <a:off x="4269400" y="4810975"/>
            <a:ext cx="3936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7</a:t>
            </a:fld>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5"/>
          <p:cNvSpPr txBox="1">
            <a:spLocks noGrp="1"/>
          </p:cNvSpPr>
          <p:nvPr>
            <p:ph type="title"/>
          </p:nvPr>
        </p:nvSpPr>
        <p:spPr>
          <a:xfrm>
            <a:off x="270000" y="216425"/>
            <a:ext cx="5865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solidFill>
                  <a:schemeClr val="accent1"/>
                </a:solidFill>
              </a:rPr>
              <a:t>Pupils with SEND</a:t>
            </a:r>
            <a:endParaRPr dirty="0">
              <a:solidFill>
                <a:schemeClr val="accent1"/>
              </a:solidFill>
            </a:endParaRPr>
          </a:p>
        </p:txBody>
      </p:sp>
      <p:sp>
        <p:nvSpPr>
          <p:cNvPr id="142" name="Google Shape;142;p25"/>
          <p:cNvSpPr txBox="1">
            <a:spLocks noGrp="1"/>
          </p:cNvSpPr>
          <p:nvPr>
            <p:ph type="body" idx="1"/>
          </p:nvPr>
        </p:nvSpPr>
        <p:spPr>
          <a:xfrm>
            <a:off x="270000" y="914400"/>
            <a:ext cx="7732420" cy="3437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solidFill>
                  <a:schemeClr val="tx1"/>
                </a:solidFill>
              </a:rPr>
              <a:t>Pupils with special educational needs and disabilities are statistically more likely to have wellbeing needs. Your special educational needs coordinator (SENCO) can help you develop support strategies (this may have happened during curriculum planning).</a:t>
            </a:r>
            <a:endParaRPr sz="1800" dirty="0">
              <a:solidFill>
                <a:schemeClr val="tx1"/>
              </a:solidFill>
            </a:endParaRPr>
          </a:p>
          <a:p>
            <a:pPr marL="0" lvl="0" indent="0" algn="l" rtl="0">
              <a:spcBef>
                <a:spcPts val="1600"/>
              </a:spcBef>
              <a:spcAft>
                <a:spcPts val="0"/>
              </a:spcAft>
              <a:buNone/>
            </a:pPr>
            <a:r>
              <a:rPr lang="en-GB" sz="1800" dirty="0">
                <a:solidFill>
                  <a:schemeClr val="tx1"/>
                </a:solidFill>
              </a:rPr>
              <a:t>You will need to </a:t>
            </a:r>
            <a:r>
              <a:rPr lang="en-GB" sz="1800" b="1" dirty="0">
                <a:solidFill>
                  <a:schemeClr val="tx1"/>
                </a:solidFill>
              </a:rPr>
              <a:t>adapt lessons to allow all children to access and apply the knowledge in this module</a:t>
            </a:r>
            <a:r>
              <a:rPr lang="en-GB" sz="1800" dirty="0">
                <a:solidFill>
                  <a:schemeClr val="tx1"/>
                </a:solidFill>
              </a:rPr>
              <a:t>, using your expertise as you normally would. </a:t>
            </a:r>
            <a:endParaRPr sz="1800" dirty="0">
              <a:solidFill>
                <a:schemeClr val="tx1"/>
              </a:solidFill>
            </a:endParaRPr>
          </a:p>
          <a:p>
            <a:pPr marL="0" lvl="0" indent="0" algn="l" rtl="0">
              <a:spcBef>
                <a:spcPts val="1600"/>
              </a:spcBef>
              <a:spcAft>
                <a:spcPts val="1600"/>
              </a:spcAft>
              <a:buNone/>
            </a:pPr>
            <a:r>
              <a:rPr lang="en-GB" sz="1800" dirty="0">
                <a:solidFill>
                  <a:schemeClr val="tx1"/>
                </a:solidFill>
              </a:rPr>
              <a:t>You might want to link lesson outcomes with statutory ‘preparing for adulthood’ outcomes for those with an education, health and care (EHC) plan. (See </a:t>
            </a:r>
            <a:r>
              <a:rPr lang="en-GB" sz="1800" u="sng" dirty="0">
                <a:solidFill>
                  <a:srgbClr val="0000FF"/>
                </a:solidFill>
                <a:hlinkClick r:id="rId3">
                  <a:extLst>
                    <a:ext uri="{A12FA001-AC4F-418D-AE19-62706E023703}">
                      <ahyp:hlinkClr xmlns:ahyp="http://schemas.microsoft.com/office/drawing/2018/hyperlinkcolor" val="tx"/>
                    </a:ext>
                  </a:extLst>
                </a:hlinkClick>
              </a:rPr>
              <a:t>SEND code of practice</a:t>
            </a:r>
            <a:r>
              <a:rPr lang="en-GB" sz="1800" dirty="0">
                <a:solidFill>
                  <a:schemeClr val="tx1"/>
                </a:solidFill>
              </a:rPr>
              <a:t>, section 8.)</a:t>
            </a:r>
            <a:endParaRPr sz="1800" b="1" dirty="0">
              <a:solidFill>
                <a:schemeClr val="tx1"/>
              </a:solidFill>
            </a:endParaRPr>
          </a:p>
        </p:txBody>
      </p:sp>
      <p:sp>
        <p:nvSpPr>
          <p:cNvPr id="143" name="Google Shape;143;p25"/>
          <p:cNvSpPr txBox="1">
            <a:spLocks noGrp="1"/>
          </p:cNvSpPr>
          <p:nvPr>
            <p:ph type="sldNum" idx="12"/>
          </p:nvPr>
        </p:nvSpPr>
        <p:spPr>
          <a:xfrm>
            <a:off x="4290975" y="4810975"/>
            <a:ext cx="3720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8</a:t>
            </a:fld>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6"/>
          <p:cNvSpPr txBox="1">
            <a:spLocks noGrp="1"/>
          </p:cNvSpPr>
          <p:nvPr>
            <p:ph type="title"/>
          </p:nvPr>
        </p:nvSpPr>
        <p:spPr>
          <a:xfrm>
            <a:off x="270000" y="216425"/>
            <a:ext cx="5865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solidFill>
                  <a:schemeClr val="accent1"/>
                </a:solidFill>
              </a:rPr>
              <a:t>Safeguarding</a:t>
            </a:r>
            <a:endParaRPr dirty="0">
              <a:solidFill>
                <a:schemeClr val="accent1"/>
              </a:solidFill>
            </a:endParaRPr>
          </a:p>
        </p:txBody>
      </p:sp>
      <p:sp>
        <p:nvSpPr>
          <p:cNvPr id="149" name="Google Shape;149;p26"/>
          <p:cNvSpPr txBox="1">
            <a:spLocks noGrp="1"/>
          </p:cNvSpPr>
          <p:nvPr>
            <p:ph type="body" idx="1"/>
          </p:nvPr>
        </p:nvSpPr>
        <p:spPr>
          <a:xfrm>
            <a:off x="270000" y="914400"/>
            <a:ext cx="7947300" cy="377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dirty="0">
                <a:solidFill>
                  <a:schemeClr val="tx1"/>
                </a:solidFill>
              </a:rPr>
              <a:t>Pupils may be affected by issues discussed in lessons. Let your child protection/pastoral/safeguarding lead know what you are teaching so they can speak to pupils, including those with adverse childhood experiences. </a:t>
            </a:r>
            <a:endParaRPr sz="1800" dirty="0">
              <a:solidFill>
                <a:schemeClr val="tx1"/>
              </a:solidFill>
            </a:endParaRPr>
          </a:p>
          <a:p>
            <a:pPr marL="0" lvl="0" indent="0" algn="l" rtl="0">
              <a:spcBef>
                <a:spcPts val="1600"/>
              </a:spcBef>
              <a:spcAft>
                <a:spcPts val="0"/>
              </a:spcAft>
              <a:buNone/>
            </a:pPr>
            <a:r>
              <a:rPr lang="en-GB" sz="1800" dirty="0">
                <a:solidFill>
                  <a:schemeClr val="tx1"/>
                </a:solidFill>
              </a:rPr>
              <a:t>Also make sure you follow safeguarding procedures, including:</a:t>
            </a:r>
            <a:endParaRPr sz="1800" dirty="0">
              <a:solidFill>
                <a:schemeClr val="tx1"/>
              </a:solidFill>
            </a:endParaRPr>
          </a:p>
          <a:p>
            <a:pPr marL="457200" lvl="0" indent="-342900" algn="l" rtl="0">
              <a:spcBef>
                <a:spcPts val="1600"/>
              </a:spcBef>
              <a:spcAft>
                <a:spcPts val="0"/>
              </a:spcAft>
              <a:buSzPts val="1800"/>
              <a:buChar char="●"/>
            </a:pPr>
            <a:r>
              <a:rPr lang="en-GB" sz="1800" b="1" dirty="0">
                <a:solidFill>
                  <a:schemeClr val="tx1"/>
                </a:solidFill>
              </a:rPr>
              <a:t>setting ground rules</a:t>
            </a:r>
            <a:r>
              <a:rPr lang="en-GB" sz="1800" dirty="0">
                <a:solidFill>
                  <a:schemeClr val="tx1"/>
                </a:solidFill>
              </a:rPr>
              <a:t> for lessons, where needed, particularly around not sharing personal information</a:t>
            </a:r>
            <a:endParaRPr sz="1800" dirty="0">
              <a:solidFill>
                <a:schemeClr val="tx1"/>
              </a:solidFill>
            </a:endParaRPr>
          </a:p>
          <a:p>
            <a:pPr marL="457200" lvl="0" indent="-342900" algn="l" rtl="0">
              <a:spcBef>
                <a:spcPts val="0"/>
              </a:spcBef>
              <a:spcAft>
                <a:spcPts val="0"/>
              </a:spcAft>
              <a:buSzPts val="1800"/>
              <a:buChar char="●"/>
            </a:pPr>
            <a:r>
              <a:rPr lang="en-GB" sz="1800" b="1" dirty="0">
                <a:solidFill>
                  <a:schemeClr val="tx1"/>
                </a:solidFill>
              </a:rPr>
              <a:t>stopping discussions if personal information is shared</a:t>
            </a:r>
            <a:r>
              <a:rPr lang="en-GB" sz="1800" dirty="0">
                <a:solidFill>
                  <a:schemeClr val="tx1"/>
                </a:solidFill>
              </a:rPr>
              <a:t> in lessons and following up with pupils later where needed</a:t>
            </a:r>
            <a:endParaRPr sz="1800" dirty="0">
              <a:solidFill>
                <a:schemeClr val="tx1"/>
              </a:solidFill>
            </a:endParaRPr>
          </a:p>
          <a:p>
            <a:pPr marL="457200" lvl="0" indent="-342900" algn="l" rtl="0">
              <a:spcBef>
                <a:spcPts val="0"/>
              </a:spcBef>
              <a:spcAft>
                <a:spcPts val="0"/>
              </a:spcAft>
              <a:buSzPts val="1800"/>
              <a:buChar char="●"/>
            </a:pPr>
            <a:r>
              <a:rPr lang="en-GB" sz="1800" b="1" dirty="0">
                <a:solidFill>
                  <a:schemeClr val="tx1"/>
                </a:solidFill>
              </a:rPr>
              <a:t>not promising confidentiality</a:t>
            </a:r>
            <a:r>
              <a:rPr lang="en-GB" sz="1800" dirty="0">
                <a:solidFill>
                  <a:schemeClr val="tx1"/>
                </a:solidFill>
              </a:rPr>
              <a:t> if a pupil confides something concerning</a:t>
            </a:r>
            <a:endParaRPr sz="1800" dirty="0">
              <a:solidFill>
                <a:schemeClr val="tx1"/>
              </a:solidFill>
            </a:endParaRPr>
          </a:p>
          <a:p>
            <a:pPr marL="457200" lvl="0" indent="-342900" algn="l" rtl="0">
              <a:spcBef>
                <a:spcPts val="0"/>
              </a:spcBef>
              <a:spcAft>
                <a:spcPts val="0"/>
              </a:spcAft>
              <a:buSzPts val="1800"/>
              <a:buChar char="●"/>
            </a:pPr>
            <a:r>
              <a:rPr lang="en-GB" sz="1800" b="1" dirty="0">
                <a:solidFill>
                  <a:schemeClr val="tx1"/>
                </a:solidFill>
              </a:rPr>
              <a:t>telling pupils they can ask for help </a:t>
            </a:r>
            <a:r>
              <a:rPr lang="en-GB" sz="1800" dirty="0">
                <a:solidFill>
                  <a:schemeClr val="tx1"/>
                </a:solidFill>
              </a:rPr>
              <a:t>and they will be taken seriously</a:t>
            </a:r>
            <a:endParaRPr sz="1800" dirty="0">
              <a:solidFill>
                <a:schemeClr val="tx1"/>
              </a:solidFill>
            </a:endParaRPr>
          </a:p>
          <a:p>
            <a:pPr marL="0" lvl="0" indent="0" algn="l" rtl="0">
              <a:spcBef>
                <a:spcPts val="1600"/>
              </a:spcBef>
              <a:spcAft>
                <a:spcPts val="0"/>
              </a:spcAft>
              <a:buNone/>
            </a:pPr>
            <a:endParaRPr sz="1800" dirty="0"/>
          </a:p>
          <a:p>
            <a:pPr marL="0" lvl="0" indent="0" algn="l" rtl="0">
              <a:spcBef>
                <a:spcPts val="0"/>
              </a:spcBef>
              <a:spcAft>
                <a:spcPts val="0"/>
              </a:spcAft>
              <a:buNone/>
            </a:pPr>
            <a:endParaRPr sz="1800" dirty="0"/>
          </a:p>
        </p:txBody>
      </p:sp>
      <p:sp>
        <p:nvSpPr>
          <p:cNvPr id="150" name="Google Shape;150;p26"/>
          <p:cNvSpPr txBox="1">
            <a:spLocks noGrp="1"/>
          </p:cNvSpPr>
          <p:nvPr>
            <p:ph type="sldNum" idx="12"/>
          </p:nvPr>
        </p:nvSpPr>
        <p:spPr>
          <a:xfrm>
            <a:off x="4269400" y="4810975"/>
            <a:ext cx="3936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9</a:t>
            </a:fld>
            <a:endParaRPr dirty="0"/>
          </a:p>
        </p:txBody>
      </p:sp>
    </p:spTree>
  </p:cSld>
  <p:clrMapOvr>
    <a:masterClrMapping/>
  </p:clrMapOvr>
</p:sld>
</file>

<file path=ppt/theme/theme1.xml><?xml version="1.0" encoding="utf-8"?>
<a:theme xmlns:a="http://schemas.openxmlformats.org/drawingml/2006/main" name="Simple Light">
  <a:themeElements>
    <a:clrScheme name="DfE">
      <a:dk1>
        <a:sysClr val="windowText" lastClr="000000"/>
      </a:dk1>
      <a:lt1>
        <a:sysClr val="window" lastClr="FFFFFF"/>
      </a:lt1>
      <a:dk2>
        <a:srgbClr val="1F497D"/>
      </a:dk2>
      <a:lt2>
        <a:srgbClr val="9FB9C8"/>
      </a:lt2>
      <a:accent1>
        <a:srgbClr val="104F75"/>
      </a:accent1>
      <a:accent2>
        <a:srgbClr val="8A2529"/>
      </a:accent2>
      <a:accent3>
        <a:srgbClr val="E87D1E"/>
      </a:accent3>
      <a:accent4>
        <a:srgbClr val="C2A204"/>
      </a:accent4>
      <a:accent5>
        <a:srgbClr val="004712"/>
      </a:accent5>
      <a:accent6>
        <a:srgbClr val="260859"/>
      </a:accent6>
      <a:hlink>
        <a:srgbClr val="104F75"/>
      </a:hlink>
      <a:folHlink>
        <a:srgbClr val="0000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Number xmlns="c6329e39-6fd0-445e-9e6d-0d5c11cccd94" xsi:nil="true"/>
    <TaxCatchAll xmlns="44e14532-a849-432a-a37e-083b1735e337" xsi:nil="true"/>
    <_ip_UnifiedCompliancePolicyProperties xmlns="http://schemas.microsoft.com/sharepoint/v3" xsi:nil="true"/>
    <FileNumber xmlns="c6329e39-6fd0-445e-9e6d-0d5c11cccd94" xsi:nil="true"/>
    <lcf76f155ced4ddcb4097134ff3c332f xmlns="c6329e39-6fd0-445e-9e6d-0d5c11cccd94">
      <Terms xmlns="http://schemas.microsoft.com/office/infopath/2007/PartnerControls"/>
    </lcf76f155ced4ddcb4097134ff3c332f>
    <Filenumber0 xmlns="c6329e39-6fd0-445e-9e6d-0d5c11cccd9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101E0C7FA741D4CBE1A205C946D7EEB" ma:contentTypeVersion="22" ma:contentTypeDescription="Create a new document." ma:contentTypeScope="" ma:versionID="9faeadbdaa5a6d8e8b8b6dc55083793a">
  <xsd:schema xmlns:xsd="http://www.w3.org/2001/XMLSchema" xmlns:xs="http://www.w3.org/2001/XMLSchema" xmlns:p="http://schemas.microsoft.com/office/2006/metadata/properties" xmlns:ns1="http://schemas.microsoft.com/sharepoint/v3" xmlns:ns2="44e14532-a849-432a-a37e-083b1735e337" xmlns:ns3="c6329e39-6fd0-445e-9e6d-0d5c11cccd94" targetNamespace="http://schemas.microsoft.com/office/2006/metadata/properties" ma:root="true" ma:fieldsID="9664d29c7e9804017643b02064b9d319" ns1:_="" ns2:_="" ns3:_="">
    <xsd:import namespace="http://schemas.microsoft.com/sharepoint/v3"/>
    <xsd:import namespace="44e14532-a849-432a-a37e-083b1735e337"/>
    <xsd:import namespace="c6329e39-6fd0-445e-9e6d-0d5c11cccd9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1:_ip_UnifiedCompliancePolicyProperties" minOccurs="0"/>
                <xsd:element ref="ns1:_ip_UnifiedCompliancePolicyUIAction" minOccurs="0"/>
                <xsd:element ref="ns3:MediaServiceLocation" minOccurs="0"/>
                <xsd:element ref="ns3:MediaServiceAutoKeyPoints" minOccurs="0"/>
                <xsd:element ref="ns3:MediaServiceKeyPoints" minOccurs="0"/>
                <xsd:element ref="ns3:Number" minOccurs="0"/>
                <xsd:element ref="ns3:FileNumber" minOccurs="0"/>
                <xsd:element ref="ns3:Filenumber0"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7" nillable="true" ma:displayName="Unified Compliance Policy Properties" ma:hidden="true" ma:internalName="_ip_UnifiedCompliancePolicyProperties">
      <xsd:simpleType>
        <xsd:restriction base="dms:Note"/>
      </xsd:simpleType>
    </xsd:element>
    <xsd:element name="_ip_UnifiedCompliancePolicyUIAction" ma:index="18"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e14532-a849-432a-a37e-083b1735e337"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8" nillable="true" ma:displayName="Taxonomy Catch All Column" ma:hidden="true" ma:list="{1a29c7c5-9d63-4811-b798-a6dd80f7e40d}" ma:internalName="TaxCatchAll" ma:showField="CatchAllData" ma:web="44e14532-a849-432a-a37e-083b1735e33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6329e39-6fd0-445e-9e6d-0d5c11cccd9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description="" ma:indexed="true"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9" nillable="true" ma:displayName="Location" ma:description="" ma:indexed="true" ma:internalName="MediaServiceLocation"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Number" ma:index="22" nillable="true" ma:displayName="Number" ma:format="Dropdown" ma:internalName="Number" ma:percentage="FALSE">
      <xsd:simpleType>
        <xsd:restriction base="dms:Number"/>
      </xsd:simpleType>
    </xsd:element>
    <xsd:element name="FileNumber" ma:index="23" nillable="true" ma:displayName="File Number" ma:format="Dropdown" ma:internalName="FileNumber" ma:percentage="FALSE">
      <xsd:simpleType>
        <xsd:restriction base="dms:Number"/>
      </xsd:simpleType>
    </xsd:element>
    <xsd:element name="Filenumber0" ma:index="24" nillable="true" ma:displayName="File number" ma:format="Dropdown" ma:internalName="Filenumber0" ma:percentage="FALSE">
      <xsd:simpleType>
        <xsd:restriction base="dms:Number"/>
      </xsd:simpleType>
    </xsd:element>
    <xsd:element name="MediaLengthInSeconds" ma:index="25" nillable="true" ma:displayName="Length (seconds)" ma:internalName="MediaLengthInSeconds" ma:readOnly="true">
      <xsd:simpleType>
        <xsd:restriction base="dms:Unknow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5ca400f2-e073-4868-ab41-057e5447578c"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BAE6CF8-1BB7-43E1-94D5-E0A13A717F04}">
  <ds:schemaRefs>
    <ds:schemaRef ds:uri="http://schemas.microsoft.com/sharepoint/v3/contenttype/forms"/>
  </ds:schemaRefs>
</ds:datastoreItem>
</file>

<file path=customXml/itemProps2.xml><?xml version="1.0" encoding="utf-8"?>
<ds:datastoreItem xmlns:ds="http://schemas.openxmlformats.org/officeDocument/2006/customXml" ds:itemID="{79668F2C-973F-4DFE-A889-0EAE7B9C79B4}">
  <ds:schemaRefs>
    <ds:schemaRef ds:uri="http://purl.org/dc/terms/"/>
    <ds:schemaRef ds:uri="http://purl.org/dc/dcmitype/"/>
    <ds:schemaRef ds:uri="c6329e39-6fd0-445e-9e6d-0d5c11cccd94"/>
    <ds:schemaRef ds:uri="http://schemas.openxmlformats.org/package/2006/metadata/core-properties"/>
    <ds:schemaRef ds:uri="http://schemas.microsoft.com/office/2006/documentManagement/types"/>
    <ds:schemaRef ds:uri="http://www.w3.org/XML/1998/namespace"/>
    <ds:schemaRef ds:uri="http://purl.org/dc/elements/1.1/"/>
    <ds:schemaRef ds:uri="http://schemas.microsoft.com/office/2006/metadata/properties"/>
    <ds:schemaRef ds:uri="44e14532-a849-432a-a37e-083b1735e337"/>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27146621-515C-4D05-9537-5EAA3609EA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4e14532-a849-432a-a37e-083b1735e337"/>
    <ds:schemaRef ds:uri="c6329e39-6fd0-445e-9e6d-0d5c11cccd9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1483</TotalTime>
  <Words>2216</Words>
  <Application>Microsoft Office PowerPoint</Application>
  <PresentationFormat>On-screen Show (16:9)</PresentationFormat>
  <Paragraphs>265</Paragraphs>
  <Slides>30</Slides>
  <Notes>30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30</vt:i4>
      </vt:variant>
    </vt:vector>
  </HeadingPairs>
  <TitlesOfParts>
    <vt:vector size="32" baseType="lpstr">
      <vt:lpstr>Arial</vt:lpstr>
      <vt:lpstr>Simple Light</vt:lpstr>
      <vt:lpstr>Teaching mental wellbeing</vt:lpstr>
      <vt:lpstr>Wellbeing</vt:lpstr>
      <vt:lpstr>Teaching the new curriculum</vt:lpstr>
      <vt:lpstr>Knowledge and capability  </vt:lpstr>
      <vt:lpstr>Primary and secondary teaching </vt:lpstr>
      <vt:lpstr>Start with wellbeing  </vt:lpstr>
      <vt:lpstr>Closely related topics</vt:lpstr>
      <vt:lpstr>Pupils with SEND</vt:lpstr>
      <vt:lpstr>Safeguarding</vt:lpstr>
      <vt:lpstr>Create class ground rules   </vt:lpstr>
      <vt:lpstr>Example ground rules   </vt:lpstr>
      <vt:lpstr>Secondary curriculum</vt:lpstr>
      <vt:lpstr>Secondary     </vt:lpstr>
      <vt:lpstr>Talking about emotions         </vt:lpstr>
      <vt:lpstr>Happiness and personal connection       </vt:lpstr>
      <vt:lpstr>Recognising wellbeing concerns       </vt:lpstr>
      <vt:lpstr>Common types of mental ill health       </vt:lpstr>
      <vt:lpstr>Understanding anxiety       </vt:lpstr>
      <vt:lpstr>Critically evaluate mental wellbeing       </vt:lpstr>
      <vt:lpstr>Build on positive wellbeing factors       </vt:lpstr>
      <vt:lpstr>Examples of good practice</vt:lpstr>
      <vt:lpstr>Good practice  </vt:lpstr>
      <vt:lpstr>Good practice: Planning wellbeing teaching   </vt:lpstr>
      <vt:lpstr>Good practice: Mediated self-monitoring   </vt:lpstr>
      <vt:lpstr>Good practice: Share further information</vt:lpstr>
      <vt:lpstr>About these activities and templates  </vt:lpstr>
      <vt:lpstr>Dealing with difficult questions</vt:lpstr>
      <vt:lpstr>Dealing with difficult questions  </vt:lpstr>
      <vt:lpstr>Dealing with difficult questions (2)   </vt:lpstr>
      <vt:lpstr>Mental wellbeing spectrum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RSHE Mental wellbeing training module</dc:title>
  <dc:creator>LAWSON, Catherine</dc:creator>
  <cp:lastModifiedBy>Amanda Whybro</cp:lastModifiedBy>
  <cp:revision>4</cp:revision>
  <dcterms:modified xsi:type="dcterms:W3CDTF">2022-11-29T21:00:20Z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0x010100E101E0C7FA741D4CBE1A205C946D7EEB</vt:lpwstr>
  </property>
  <property fmtid="{D5CDD505-2E9C-101B-9397-08002B2CF9AE}" pid="3" name="MediaServiceImageTags">
    <vt:lpwstr/>
  </property>
</Properties>
</file>